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6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780" r:id="rId2"/>
    <p:sldMasterId id="2147483800" r:id="rId3"/>
    <p:sldMasterId id="2147483813" r:id="rId4"/>
    <p:sldMasterId id="2147483827" r:id="rId5"/>
    <p:sldMasterId id="2147483842" r:id="rId6"/>
    <p:sldMasterId id="2147483857" r:id="rId7"/>
  </p:sldMasterIdLst>
  <p:notesMasterIdLst>
    <p:notesMasterId r:id="rId137"/>
  </p:notesMasterIdLst>
  <p:handoutMasterIdLst>
    <p:handoutMasterId r:id="rId138"/>
  </p:handoutMasterIdLst>
  <p:sldIdLst>
    <p:sldId id="407" r:id="rId8"/>
    <p:sldId id="567" r:id="rId9"/>
    <p:sldId id="708" r:id="rId10"/>
    <p:sldId id="709" r:id="rId11"/>
    <p:sldId id="710" r:id="rId12"/>
    <p:sldId id="712" r:id="rId13"/>
    <p:sldId id="655" r:id="rId14"/>
    <p:sldId id="713" r:id="rId15"/>
    <p:sldId id="659" r:id="rId16"/>
    <p:sldId id="660" r:id="rId17"/>
    <p:sldId id="662" r:id="rId18"/>
    <p:sldId id="838" r:id="rId19"/>
    <p:sldId id="839" r:id="rId20"/>
    <p:sldId id="715" r:id="rId21"/>
    <p:sldId id="673" r:id="rId22"/>
    <p:sldId id="675" r:id="rId23"/>
    <p:sldId id="676" r:id="rId24"/>
    <p:sldId id="677" r:id="rId25"/>
    <p:sldId id="678" r:id="rId26"/>
    <p:sldId id="679" r:id="rId27"/>
    <p:sldId id="682" r:id="rId28"/>
    <p:sldId id="681" r:id="rId29"/>
    <p:sldId id="685" r:id="rId30"/>
    <p:sldId id="686" r:id="rId31"/>
    <p:sldId id="716" r:id="rId32"/>
    <p:sldId id="689" r:id="rId33"/>
    <p:sldId id="690" r:id="rId34"/>
    <p:sldId id="691" r:id="rId35"/>
    <p:sldId id="692" r:id="rId36"/>
    <p:sldId id="693" r:id="rId37"/>
    <p:sldId id="694" r:id="rId38"/>
    <p:sldId id="695" r:id="rId39"/>
    <p:sldId id="696" r:id="rId40"/>
    <p:sldId id="698" r:id="rId41"/>
    <p:sldId id="699" r:id="rId42"/>
    <p:sldId id="700" r:id="rId43"/>
    <p:sldId id="832" r:id="rId44"/>
    <p:sldId id="833" r:id="rId45"/>
    <p:sldId id="727" r:id="rId46"/>
    <p:sldId id="728" r:id="rId47"/>
    <p:sldId id="729" r:id="rId48"/>
    <p:sldId id="730" r:id="rId49"/>
    <p:sldId id="731" r:id="rId50"/>
    <p:sldId id="732" r:id="rId51"/>
    <p:sldId id="733" r:id="rId52"/>
    <p:sldId id="734" r:id="rId53"/>
    <p:sldId id="735" r:id="rId54"/>
    <p:sldId id="840" r:id="rId55"/>
    <p:sldId id="841" r:id="rId56"/>
    <p:sldId id="736" r:id="rId57"/>
    <p:sldId id="737" r:id="rId58"/>
    <p:sldId id="738" r:id="rId59"/>
    <p:sldId id="739" r:id="rId60"/>
    <p:sldId id="740" r:id="rId61"/>
    <p:sldId id="741" r:id="rId62"/>
    <p:sldId id="742" r:id="rId63"/>
    <p:sldId id="743" r:id="rId64"/>
    <p:sldId id="744" r:id="rId65"/>
    <p:sldId id="745" r:id="rId66"/>
    <p:sldId id="746" r:id="rId67"/>
    <p:sldId id="747" r:id="rId68"/>
    <p:sldId id="748" r:id="rId69"/>
    <p:sldId id="749" r:id="rId70"/>
    <p:sldId id="750" r:id="rId71"/>
    <p:sldId id="751" r:id="rId72"/>
    <p:sldId id="764" r:id="rId73"/>
    <p:sldId id="765" r:id="rId74"/>
    <p:sldId id="766" r:id="rId75"/>
    <p:sldId id="767" r:id="rId76"/>
    <p:sldId id="768" r:id="rId77"/>
    <p:sldId id="769" r:id="rId78"/>
    <p:sldId id="770" r:id="rId79"/>
    <p:sldId id="771" r:id="rId80"/>
    <p:sldId id="772" r:id="rId81"/>
    <p:sldId id="773" r:id="rId82"/>
    <p:sldId id="775" r:id="rId83"/>
    <p:sldId id="776" r:id="rId84"/>
    <p:sldId id="777" r:id="rId85"/>
    <p:sldId id="778" r:id="rId86"/>
    <p:sldId id="779" r:id="rId87"/>
    <p:sldId id="780" r:id="rId88"/>
    <p:sldId id="781" r:id="rId89"/>
    <p:sldId id="783" r:id="rId90"/>
    <p:sldId id="784" r:id="rId91"/>
    <p:sldId id="785" r:id="rId92"/>
    <p:sldId id="786" r:id="rId93"/>
    <p:sldId id="787" r:id="rId94"/>
    <p:sldId id="788" r:id="rId95"/>
    <p:sldId id="789" r:id="rId96"/>
    <p:sldId id="790" r:id="rId97"/>
    <p:sldId id="791" r:id="rId98"/>
    <p:sldId id="792" r:id="rId99"/>
    <p:sldId id="793" r:id="rId100"/>
    <p:sldId id="795" r:id="rId101"/>
    <p:sldId id="796" r:id="rId102"/>
    <p:sldId id="842" r:id="rId103"/>
    <p:sldId id="797" r:id="rId104"/>
    <p:sldId id="800" r:id="rId105"/>
    <p:sldId id="801" r:id="rId106"/>
    <p:sldId id="802" r:id="rId107"/>
    <p:sldId id="834" r:id="rId108"/>
    <p:sldId id="835" r:id="rId109"/>
    <p:sldId id="836" r:id="rId110"/>
    <p:sldId id="837" r:id="rId111"/>
    <p:sldId id="805" r:id="rId112"/>
    <p:sldId id="806" r:id="rId113"/>
    <p:sldId id="807" r:id="rId114"/>
    <p:sldId id="811" r:id="rId115"/>
    <p:sldId id="812" r:id="rId116"/>
    <p:sldId id="813" r:id="rId117"/>
    <p:sldId id="814" r:id="rId118"/>
    <p:sldId id="815" r:id="rId119"/>
    <p:sldId id="816" r:id="rId120"/>
    <p:sldId id="817" r:id="rId121"/>
    <p:sldId id="818" r:id="rId122"/>
    <p:sldId id="819" r:id="rId123"/>
    <p:sldId id="820" r:id="rId124"/>
    <p:sldId id="821" r:id="rId125"/>
    <p:sldId id="822" r:id="rId126"/>
    <p:sldId id="823" r:id="rId127"/>
    <p:sldId id="824" r:id="rId128"/>
    <p:sldId id="825" r:id="rId129"/>
    <p:sldId id="826" r:id="rId130"/>
    <p:sldId id="827" r:id="rId131"/>
    <p:sldId id="828" r:id="rId132"/>
    <p:sldId id="829" r:id="rId133"/>
    <p:sldId id="830" r:id="rId134"/>
    <p:sldId id="831" r:id="rId135"/>
    <p:sldId id="726" r:id="rId1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1F4"/>
    <a:srgbClr val="A730AF"/>
    <a:srgbClr val="FFFFFF"/>
    <a:srgbClr val="D16309"/>
    <a:srgbClr val="305480"/>
    <a:srgbClr val="376092"/>
    <a:srgbClr val="A14D07"/>
    <a:srgbClr val="DB6BDB"/>
    <a:srgbClr val="F1D52F"/>
    <a:srgbClr val="C5D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>
      <p:cViewPr varScale="1">
        <p:scale>
          <a:sx n="82" d="100"/>
          <a:sy n="82" d="100"/>
        </p:scale>
        <p:origin x="1411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1976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63" Type="http://schemas.openxmlformats.org/officeDocument/2006/relationships/slide" Target="slides/slide56.xml"/><Relationship Id="rId84" Type="http://schemas.openxmlformats.org/officeDocument/2006/relationships/slide" Target="slides/slide77.xml"/><Relationship Id="rId138" Type="http://schemas.openxmlformats.org/officeDocument/2006/relationships/handoutMaster" Target="handoutMasters/handoutMaster1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28" Type="http://schemas.openxmlformats.org/officeDocument/2006/relationships/slide" Target="slides/slide12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134" Type="http://schemas.openxmlformats.org/officeDocument/2006/relationships/slide" Target="slides/slide127.xml"/><Relationship Id="rId139" Type="http://schemas.openxmlformats.org/officeDocument/2006/relationships/presProps" Target="presProps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24" Type="http://schemas.openxmlformats.org/officeDocument/2006/relationships/slide" Target="slides/slide117.xml"/><Relationship Id="rId129" Type="http://schemas.openxmlformats.org/officeDocument/2006/relationships/slide" Target="slides/slide122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44" Type="http://schemas.openxmlformats.org/officeDocument/2006/relationships/slide" Target="slides/slide37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130" Type="http://schemas.openxmlformats.org/officeDocument/2006/relationships/slide" Target="slides/slide123.xml"/><Relationship Id="rId135" Type="http://schemas.openxmlformats.org/officeDocument/2006/relationships/slide" Target="slides/slide128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4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slide" Target="slides/slide124.xml"/><Relationship Id="rId136" Type="http://schemas.openxmlformats.org/officeDocument/2006/relationships/slide" Target="slides/slide129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14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47" Type="http://schemas.openxmlformats.org/officeDocument/2006/relationships/slide" Target="slides/slide40.xml"/><Relationship Id="rId68" Type="http://schemas.openxmlformats.org/officeDocument/2006/relationships/slide" Target="slides/slide61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6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4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831EFC-1085-4BBD-8CF0-253AD77DA1C9}" type="datetimeFigureOut">
              <a:rPr lang="zh-CN" altLang="en-US" smtClean="0"/>
              <a:t>2021-06-02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B6C5C-F4CB-417D-8EEA-5F91570BD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035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815B1-37A2-4EA6-81FE-624E3679883E}" type="datetimeFigureOut">
              <a:rPr lang="zh-CN" altLang="en-US" smtClean="0"/>
              <a:t>2021-06-02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29A34-8D9A-49B0-86D8-8BBB698098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713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D46A574-B45A-45B1-BC1D-17B175FCA4C2}" type="slidenum">
              <a:rPr lang="en-US" altLang="zh-CN">
                <a:solidFill>
                  <a:prstClr val="black"/>
                </a:solidFill>
              </a:rPr>
              <a:pPr/>
              <a:t>47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536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364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lIns="91432" tIns="45716" rIns="91432" bIns="45716"/>
          <a:lstStyle/>
          <a:p>
            <a:pPr eaLnBrk="1" hangingPunct="1"/>
            <a:r>
              <a:rPr lang="en-US" altLang="zh-CN"/>
              <a:t>Suppose we divide the data stream into equal sized chunks</a:t>
            </a:r>
          </a:p>
          <a:p>
            <a:pPr eaLnBrk="1" hangingPunct="1"/>
            <a:r>
              <a:rPr lang="en-US" altLang="zh-CN"/>
              <a:t>This is a data chunk, where each data point is two dimensional</a:t>
            </a:r>
          </a:p>
          <a:p>
            <a:pPr eaLnBrk="1" hangingPunct="1"/>
            <a:r>
              <a:rPr lang="en-US" altLang="zh-CN"/>
              <a:t>A hyperplane separates the data points into two classes: positive and negative</a:t>
            </a:r>
          </a:p>
          <a:p>
            <a:pPr eaLnBrk="1" hangingPunct="1"/>
            <a:r>
              <a:rPr lang="en-US" altLang="zh-CN"/>
              <a:t>Suppose this is the next data chunk</a:t>
            </a:r>
          </a:p>
          <a:p>
            <a:pPr eaLnBrk="1" hangingPunct="1"/>
            <a:r>
              <a:rPr lang="en-US" altLang="zh-CN"/>
              <a:t>We see that the hyperplane has shifted</a:t>
            </a:r>
          </a:p>
          <a:p>
            <a:pPr eaLnBrk="1" hangingPunct="1"/>
            <a:r>
              <a:rPr lang="en-US" altLang="zh-CN"/>
              <a:t>As a result, some data points that were negative according to the previous hyperplane, are now positive -&gt; this indicates concept-drift</a:t>
            </a:r>
          </a:p>
          <a:p>
            <a:pPr eaLnBrk="1" hangingPunct="1"/>
            <a:r>
              <a:rPr lang="en-US" altLang="zh-CN"/>
              <a:t>In the next data chunk, we see again the hyperplane has shifted, and some data points changed their label</a:t>
            </a:r>
          </a:p>
        </p:txBody>
      </p:sp>
      <p:sp>
        <p:nvSpPr>
          <p:cNvPr id="15365" name="Slide Number Placeholder 4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03263" indent="-271463" defTabSz="8651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1088" indent="-215900" defTabSz="8651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12888" indent="-215900" defTabSz="8651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46275" indent="-215900" defTabSz="8651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5722B1B-E091-416C-90D7-F87749FF2E70}" type="slidenum">
              <a:rPr lang="en-US" altLang="zh-CN" sz="1200">
                <a:solidFill>
                  <a:prstClr val="black"/>
                </a:solidFill>
                <a:cs typeface="Arial" panose="020B0604020202020204" pitchFamily="34" charset="0"/>
              </a:rPr>
              <a:pPr algn="r"/>
              <a:t>47</a:t>
            </a:fld>
            <a:endParaRPr lang="en-US" altLang="zh-CN" sz="12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826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A2BEC3-72EC-4E2B-8CAD-3FD4EC74F664}" type="slidenum">
              <a:rPr lang="en-US" altLang="zh-CN">
                <a:solidFill>
                  <a:prstClr val="black"/>
                </a:solidFill>
              </a:rPr>
              <a:pPr/>
              <a:t>69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11506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02C1FCE-E74E-4185-A38C-7E5B94E73BD5}" type="slidenum">
              <a:rPr lang="en-US" altLang="zh-CN" sz="1200">
                <a:solidFill>
                  <a:prstClr val="black"/>
                </a:solidFill>
              </a:rPr>
              <a:pPr eaLnBrk="1" hangingPunct="1"/>
              <a:t>72</a:t>
            </a:fld>
            <a:endParaRPr lang="en-US" altLang="zh-CN" sz="1200">
              <a:solidFill>
                <a:prstClr val="black"/>
              </a:solidFill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07807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FD6CC2B5-F903-47BA-AE14-FFC664111057}" type="slidenum">
              <a:rPr lang="en-US" altLang="zh-CN" sz="1200">
                <a:solidFill>
                  <a:prstClr val="black"/>
                </a:solidFill>
              </a:rPr>
              <a:pPr eaLnBrk="1" hangingPunct="1"/>
              <a:t>73</a:t>
            </a:fld>
            <a:endParaRPr lang="en-US" altLang="zh-CN" sz="1200">
              <a:solidFill>
                <a:prstClr val="black"/>
              </a:solidFill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10182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811EF13-A12A-4FF3-88B2-A7511D47A853}" type="slidenum">
              <a:rPr lang="en-US" altLang="zh-CN" sz="1200">
                <a:solidFill>
                  <a:prstClr val="black"/>
                </a:solidFill>
              </a:rPr>
              <a:pPr eaLnBrk="1" hangingPunct="1"/>
              <a:t>75</a:t>
            </a:fld>
            <a:endParaRPr lang="en-US" altLang="zh-CN" sz="1200">
              <a:solidFill>
                <a:prstClr val="black"/>
              </a:solidFill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18831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Mention</a:t>
            </a:r>
            <a:r>
              <a:rPr lang="en-US" altLang="zh-CN" baseline="0" dirty="0"/>
              <a:t> that first there was a general batch system for all big data processing (MapReduce)</a:t>
            </a:r>
          </a:p>
          <a:p>
            <a:r>
              <a:rPr lang="en-US" altLang="zh-CN" baseline="0" dirty="0"/>
              <a:t>Then recently came the short period of specialized systems, but they were quite complicated and different from each other to learn</a:t>
            </a:r>
          </a:p>
          <a:p>
            <a:r>
              <a:rPr lang="en-US" altLang="zh-CN" baseline="0" dirty="0"/>
              <a:t>Spark is trying to unify the most popular processing paradigms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>
                <a:solidFill>
                  <a:prstClr val="black"/>
                </a:solidFill>
              </a:rPr>
              <a:pPr/>
              <a:t>112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088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>
                <a:solidFill>
                  <a:prstClr val="black"/>
                </a:solidFill>
              </a:rPr>
              <a:pPr/>
              <a:t>114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005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>
                <a:solidFill>
                  <a:prstClr val="black"/>
                </a:solidFill>
              </a:rPr>
              <a:pPr/>
              <a:t>119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659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28802"/>
            <a:ext cx="9144000" cy="2928958"/>
          </a:xfrm>
          <a:prstGeom prst="rect">
            <a:avLst/>
          </a:prstGeom>
          <a:solidFill>
            <a:srgbClr val="284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9" name="图片 8" descr="TEST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20" y="357166"/>
            <a:ext cx="4286280" cy="103451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3347864" y="5352178"/>
            <a:ext cx="50720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28466A"/>
                </a:solidFill>
              </a:rPr>
              <a:t>Data Mining Lab, </a:t>
            </a:r>
          </a:p>
          <a:p>
            <a:r>
              <a:rPr lang="en-US" altLang="zh-CN" sz="1600" dirty="0">
                <a:solidFill>
                  <a:srgbClr val="28466A"/>
                </a:solidFill>
              </a:rPr>
              <a:t>Big Data Research Center, UESTC</a:t>
            </a:r>
          </a:p>
          <a:p>
            <a:r>
              <a:rPr lang="en-US" altLang="zh-CN" sz="1600" dirty="0">
                <a:solidFill>
                  <a:srgbClr val="28466A"/>
                </a:solidFill>
              </a:rPr>
              <a:t>Email</a:t>
            </a:r>
            <a:r>
              <a:rPr lang="zh-CN" altLang="en-US" sz="1600" dirty="0">
                <a:solidFill>
                  <a:srgbClr val="28466A"/>
                </a:solidFill>
              </a:rPr>
              <a:t>：</a:t>
            </a:r>
            <a:r>
              <a:rPr lang="en-US" altLang="zh-CN" sz="1600" dirty="0">
                <a:solidFill>
                  <a:srgbClr val="28466A"/>
                </a:solidFill>
              </a:rPr>
              <a:t>junming.shao@gmail.com</a:t>
            </a:r>
          </a:p>
          <a:p>
            <a:r>
              <a:rPr lang="en-US" altLang="zh-CN" sz="1600" dirty="0">
                <a:solidFill>
                  <a:srgbClr val="28466A"/>
                </a:solidFill>
              </a:rPr>
              <a:t>Http://dm.uestc.edu.cn</a:t>
            </a:r>
          </a:p>
        </p:txBody>
      </p:sp>
      <p:pic>
        <p:nvPicPr>
          <p:cNvPr id="11" name="Picture 2" descr="http://portal.uestc.edu.cn/login/images/login_11.jpg"/>
          <p:cNvPicPr>
            <a:picLocks noChangeAspect="1" noChangeArrowheads="1"/>
          </p:cNvPicPr>
          <p:nvPr userDrawn="1"/>
        </p:nvPicPr>
        <p:blipFill>
          <a:blip r:embed="rId3">
            <a:lum bright="18000" contrast="2000"/>
          </a:blip>
          <a:srcRect/>
          <a:stretch>
            <a:fillRect/>
          </a:stretch>
        </p:blipFill>
        <p:spPr bwMode="auto">
          <a:xfrm>
            <a:off x="5572132" y="357166"/>
            <a:ext cx="3286148" cy="1258126"/>
          </a:xfrm>
          <a:prstGeom prst="rect">
            <a:avLst/>
          </a:prstGeom>
          <a:noFill/>
        </p:spPr>
      </p:pic>
      <p:pic>
        <p:nvPicPr>
          <p:cNvPr id="21" name="Picture 1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0816" y="5286388"/>
            <a:ext cx="1143008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图片 21" descr="logo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092190" y="5394881"/>
            <a:ext cx="1004735" cy="10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61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0034" y="688987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97886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/>
                  <a:ea typeface="+mn-ea"/>
                  <a:cs typeface="+mn-cs"/>
                </a:endParaRPr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sto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682E5-7E97-2F44-B961-B3631B15779F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C8F97">
                    <a:lumMod val="60000"/>
                    <a:lumOff val="40000"/>
                  </a:srgbClr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FB1032-EA64-7144-B003-9BCC9D94B5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C8F9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50652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/>
                  <a:ea typeface="+mn-ea"/>
                  <a:cs typeface="+mn-cs"/>
                </a:endParaRPr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sto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742E74-C78C-C942-965B-B6CC6D494C40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C8F97">
                    <a:lumMod val="60000"/>
                    <a:lumOff val="40000"/>
                  </a:srgbClr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FB1032-EA64-7144-B003-9BCC9D94B5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C8F9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7049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endParaRPr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/>
                  <a:ea typeface="+mn-ea"/>
                  <a:cs typeface="+mn-cs"/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DD67E5-F24F-664E-AC9C-26173D2CF6BA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C8F97">
                    <a:lumMod val="60000"/>
                    <a:lumOff val="40000"/>
                  </a:srgbClr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FB1032-EA64-7144-B003-9BCC9D94B5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C8F9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52193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/>
                  <a:ea typeface="+mn-ea"/>
                  <a:cs typeface="+mn-cs"/>
                </a:endParaRPr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sto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DF139F-CB8F-D149-BA56-8B0C015E502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C8F97">
                    <a:lumMod val="60000"/>
                    <a:lumOff val="40000"/>
                  </a:srgbClr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FB1032-EA64-7144-B003-9BCC9D94B5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C8F9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14798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78494" y="387275"/>
            <a:ext cx="243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89494" y="135275"/>
            <a:ext cx="189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8420006" y="6318000"/>
            <a:ext cx="405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101012" y="6405439"/>
            <a:ext cx="1042988" cy="365125"/>
          </a:xfrm>
        </p:spPr>
        <p:txBody>
          <a:bodyPr/>
          <a:lstStyle>
            <a:lvl1pPr algn="ctr">
              <a:defRPr sz="1500" b="1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D91E7F-84B6-4064-9D4E-CC7D244BCA04}" type="slidenum"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434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8">
          <p15:clr>
            <a:srgbClr val="FBAE40"/>
          </p15:clr>
        </p15:guide>
        <p15:guide id="4" pos="7242">
          <p15:clr>
            <a:srgbClr val="FBAE40"/>
          </p15:clr>
        </p15:guide>
        <p15:guide id="5" orient="horz" pos="346">
          <p15:clr>
            <a:srgbClr val="FBAE40"/>
          </p15:clr>
        </p15:guide>
        <p15:guide id="6" orient="horz" pos="397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465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FC8A0-E5C6-4166-80A3-05C146AAD18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CFBB-F71B-42AB-997E-5C3584E065E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 userDrawn="1"/>
        </p:nvSpPr>
        <p:spPr bwMode="auto">
          <a:xfrm>
            <a:off x="4824000" y="3258000"/>
            <a:ext cx="4320000" cy="3600000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tile tx="0" ty="0" sx="100000" sy="100000" flip="y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</a:pPr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325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38859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95284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25135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362133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909713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28802"/>
            <a:ext cx="9144000" cy="2928958"/>
          </a:xfrm>
          <a:prstGeom prst="rect">
            <a:avLst/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9" name="图片 8" descr="TEST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85720" y="357168"/>
            <a:ext cx="4286280" cy="103451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500299" y="5429265"/>
            <a:ext cx="50720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rgbClr val="4F81BD">
                    <a:lumMod val="75000"/>
                  </a:srgbClr>
                </a:solidFill>
              </a:rPr>
              <a:t>Data Mining Lab, Big Data Research Center, UESTC</a:t>
            </a:r>
          </a:p>
          <a:p>
            <a:r>
              <a:rPr lang="en-US" altLang="zh-CN" sz="1350" dirty="0">
                <a:solidFill>
                  <a:srgbClr val="4F81BD">
                    <a:lumMod val="75000"/>
                  </a:srgbClr>
                </a:solidFill>
              </a:rPr>
              <a:t>Email</a:t>
            </a:r>
            <a:r>
              <a:rPr lang="zh-CN" altLang="en-US" sz="1350" dirty="0">
                <a:solidFill>
                  <a:srgbClr val="4F81BD">
                    <a:lumMod val="75000"/>
                  </a:srgbClr>
                </a:solidFill>
              </a:rPr>
              <a:t>：</a:t>
            </a:r>
            <a:r>
              <a:rPr lang="en-US" altLang="zh-CN" sz="1350" dirty="0">
                <a:solidFill>
                  <a:srgbClr val="4F81BD">
                    <a:lumMod val="75000"/>
                  </a:srgbClr>
                </a:solidFill>
              </a:rPr>
              <a:t>junmshao@uestc.edu.cn</a:t>
            </a:r>
          </a:p>
          <a:p>
            <a:r>
              <a:rPr lang="en-US" altLang="zh-CN" sz="1350" dirty="0">
                <a:solidFill>
                  <a:srgbClr val="4F81BD">
                    <a:lumMod val="75000"/>
                  </a:srgbClr>
                </a:solidFill>
              </a:rPr>
              <a:t>http://staff.uestc.edu.cn/shaojunming</a:t>
            </a:r>
            <a:endParaRPr lang="zh-CN" altLang="en-US" sz="1350" dirty="0">
              <a:solidFill>
                <a:srgbClr val="4F81BD">
                  <a:lumMod val="75000"/>
                </a:srgbClr>
              </a:solidFill>
            </a:endParaRPr>
          </a:p>
        </p:txBody>
      </p:sp>
      <p:pic>
        <p:nvPicPr>
          <p:cNvPr id="11" name="Picture 2" descr="http://portal.uestc.edu.cn/login/images/login_11.jpg"/>
          <p:cNvPicPr>
            <a:picLocks noChangeAspect="1" noChangeArrowheads="1"/>
          </p:cNvPicPr>
          <p:nvPr userDrawn="1"/>
        </p:nvPicPr>
        <p:blipFill>
          <a:blip r:embed="rId3" cstate="print">
            <a:lum bright="18000" contrast="2000"/>
          </a:blip>
          <a:srcRect/>
          <a:stretch>
            <a:fillRect/>
          </a:stretch>
        </p:blipFill>
        <p:spPr bwMode="auto">
          <a:xfrm>
            <a:off x="5572132" y="357166"/>
            <a:ext cx="3286148" cy="1258126"/>
          </a:xfrm>
          <a:prstGeom prst="rect">
            <a:avLst/>
          </a:prstGeom>
          <a:noFill/>
        </p:spPr>
      </p:pic>
      <p:grpSp>
        <p:nvGrpSpPr>
          <p:cNvPr id="12" name="组合 11"/>
          <p:cNvGrpSpPr/>
          <p:nvPr userDrawn="1"/>
        </p:nvGrpSpPr>
        <p:grpSpPr>
          <a:xfrm>
            <a:off x="1285853" y="5357826"/>
            <a:ext cx="1214446" cy="1105262"/>
            <a:chOff x="4929190" y="1428736"/>
            <a:chExt cx="3296794" cy="3000396"/>
          </a:xfrm>
        </p:grpSpPr>
        <p:sp>
          <p:nvSpPr>
            <p:cNvPr id="13" name="椭圆 12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9998" y="2000240"/>
              <a:ext cx="2825986" cy="137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7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7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2457" y="3010813"/>
              <a:ext cx="2586369" cy="532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75" b="1" dirty="0">
                  <a:solidFill>
                    <a:prstClr val="white"/>
                  </a:solidFill>
                </a:rPr>
                <a:t>LESS IS MORE</a:t>
              </a:r>
              <a:endParaRPr lang="zh-CN" altLang="en-US" sz="675" b="1" dirty="0">
                <a:solidFill>
                  <a:prstClr val="white"/>
                </a:solidFill>
              </a:endParaRPr>
            </a:p>
          </p:txBody>
        </p:sp>
        <p:cxnSp>
          <p:nvCxnSpPr>
            <p:cNvPr id="17" name="直接连接符 16"/>
            <p:cNvCxnSpPr>
              <a:stCxn id="14" idx="6"/>
              <a:endCxn id="13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13" idx="2"/>
              <a:endCxn id="14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881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84514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2584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9393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3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3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5961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5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535115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002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8665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6559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1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9963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2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40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5758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0034" y="688989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7649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7"/>
            <a:ext cx="2057400" cy="4387851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7"/>
            <a:ext cx="6019800" cy="43878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7834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548680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07505" y="647248"/>
            <a:ext cx="8286808" cy="506169"/>
          </a:xfrm>
          <a:prstGeom prst="rect">
            <a:avLst/>
          </a:prstGeom>
        </p:spPr>
        <p:txBody>
          <a:bodyPr/>
          <a:lstStyle>
            <a:lvl1pPr marL="203597" indent="-203597">
              <a:buFont typeface="Wingdings" panose="05000000000000000000" pitchFamily="2" charset="2"/>
              <a:buChar char="Ø"/>
              <a:tabLst>
                <a:tab pos="133350" algn="l"/>
              </a:tabLst>
              <a:defRPr lang="zh-CN" altLang="en-US" sz="1950" kern="120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Big data is big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55358" y="548681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23252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1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7" name="内容占位符 2"/>
          <p:cNvSpPr>
            <a:spLocks noGrp="1"/>
          </p:cNvSpPr>
          <p:nvPr>
            <p:ph idx="14" hasCustomPrompt="1"/>
          </p:nvPr>
        </p:nvSpPr>
        <p:spPr>
          <a:xfrm>
            <a:off x="485304" y="1101787"/>
            <a:ext cx="4446736" cy="3479343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165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The data that is big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41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3403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1897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0"/>
            <a:ext cx="7776864" cy="9087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052513"/>
            <a:ext cx="8642350" cy="4321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524750" y="2924175"/>
            <a:ext cx="957263" cy="457200"/>
          </a:xfrm>
          <a:prstGeom prst="rect">
            <a:avLst/>
          </a:prstGeom>
        </p:spPr>
        <p:txBody>
          <a:bodyPr/>
          <a:lstStyle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37FB0F1-7714-44F4-A608-20DC5C5DF7F5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2021-06-02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156325" y="2924175"/>
            <a:ext cx="1325563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Aft>
                <a:spcPct val="0"/>
              </a:spcAft>
              <a:defRPr smtClean="0">
                <a:latin typeface="Georgia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-32" y="0"/>
            <a:ext cx="9144000" cy="100010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948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548680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07505" y="647248"/>
            <a:ext cx="8286808" cy="506169"/>
          </a:xfrm>
          <a:prstGeom prst="rect">
            <a:avLst/>
          </a:prstGeom>
        </p:spPr>
        <p:txBody>
          <a:bodyPr/>
          <a:lstStyle>
            <a:lvl1pPr marL="203597" indent="-203597">
              <a:buFont typeface="Wingdings" panose="05000000000000000000" pitchFamily="2" charset="2"/>
              <a:buChar char="Ø"/>
              <a:tabLst>
                <a:tab pos="133350" algn="l"/>
              </a:tabLst>
              <a:defRPr lang="zh-CN" altLang="en-US" sz="1950" kern="120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Big data is big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55358" y="548681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23252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1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7" name="内容占位符 2"/>
          <p:cNvSpPr>
            <a:spLocks noGrp="1"/>
          </p:cNvSpPr>
          <p:nvPr>
            <p:ph idx="14" hasCustomPrompt="1"/>
          </p:nvPr>
        </p:nvSpPr>
        <p:spPr>
          <a:xfrm>
            <a:off x="485304" y="1101787"/>
            <a:ext cx="4446736" cy="3479343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165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The data that is big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18087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548680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07505" y="647248"/>
            <a:ext cx="8286808" cy="506169"/>
          </a:xfrm>
          <a:prstGeom prst="rect">
            <a:avLst/>
          </a:prstGeom>
        </p:spPr>
        <p:txBody>
          <a:bodyPr/>
          <a:lstStyle>
            <a:lvl1pPr marL="203597" indent="-203597">
              <a:buFont typeface="Wingdings" panose="05000000000000000000" pitchFamily="2" charset="2"/>
              <a:buChar char="Ø"/>
              <a:tabLst>
                <a:tab pos="133350" algn="l"/>
              </a:tabLst>
              <a:defRPr lang="zh-CN" altLang="en-US" sz="1950" kern="120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Big data is big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55358" y="548681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23252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1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7" name="内容占位符 2"/>
          <p:cNvSpPr>
            <a:spLocks noGrp="1"/>
          </p:cNvSpPr>
          <p:nvPr>
            <p:ph idx="14" hasCustomPrompt="1"/>
          </p:nvPr>
        </p:nvSpPr>
        <p:spPr>
          <a:xfrm>
            <a:off x="485304" y="1101787"/>
            <a:ext cx="4446736" cy="3479343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165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The data that is big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44405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548680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07505" y="647248"/>
            <a:ext cx="8286808" cy="506169"/>
          </a:xfrm>
          <a:prstGeom prst="rect">
            <a:avLst/>
          </a:prstGeom>
        </p:spPr>
        <p:txBody>
          <a:bodyPr/>
          <a:lstStyle>
            <a:lvl1pPr marL="203597" indent="-203597">
              <a:buFont typeface="Wingdings" panose="05000000000000000000" pitchFamily="2" charset="2"/>
              <a:buChar char="Ø"/>
              <a:tabLst>
                <a:tab pos="133350" algn="l"/>
              </a:tabLst>
              <a:defRPr lang="zh-CN" altLang="en-US" sz="1950" kern="120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Big data is big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55358" y="548681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23252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1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7" name="内容占位符 2"/>
          <p:cNvSpPr>
            <a:spLocks noGrp="1"/>
          </p:cNvSpPr>
          <p:nvPr>
            <p:ph idx="14" hasCustomPrompt="1"/>
          </p:nvPr>
        </p:nvSpPr>
        <p:spPr>
          <a:xfrm>
            <a:off x="485304" y="1101787"/>
            <a:ext cx="4446736" cy="3479343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165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The data that is big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79817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548680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07505" y="647248"/>
            <a:ext cx="8286808" cy="506169"/>
          </a:xfrm>
          <a:prstGeom prst="rect">
            <a:avLst/>
          </a:prstGeom>
        </p:spPr>
        <p:txBody>
          <a:bodyPr/>
          <a:lstStyle>
            <a:lvl1pPr marL="203597" indent="-203597">
              <a:buFont typeface="Wingdings" panose="05000000000000000000" pitchFamily="2" charset="2"/>
              <a:buChar char="Ø"/>
              <a:tabLst>
                <a:tab pos="133350" algn="l"/>
              </a:tabLst>
              <a:defRPr lang="zh-CN" altLang="en-US" sz="1950" kern="120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Big data is big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55358" y="548681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23252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1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7" name="内容占位符 2"/>
          <p:cNvSpPr>
            <a:spLocks noGrp="1"/>
          </p:cNvSpPr>
          <p:nvPr>
            <p:ph idx="14" hasCustomPrompt="1"/>
          </p:nvPr>
        </p:nvSpPr>
        <p:spPr>
          <a:xfrm>
            <a:off x="485304" y="1101787"/>
            <a:ext cx="4446736" cy="3479343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165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The data that is big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43121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1600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2A4EBD-99C3-483F-AF76-EC298E3AD8A6}" type="slidenum">
              <a:rPr lang="en-US" altLang="zh-CN">
                <a:solidFill>
                  <a:srgbClr val="006666"/>
                </a:solidFill>
              </a:rPr>
              <a:pPr/>
              <a:t>‹#›</a:t>
            </a:fld>
            <a:endParaRPr lang="en-US" altLang="zh-CN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1423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0039DB-1AEB-4F59-8DA8-CF06053EB024}" type="slidenum">
              <a:rPr lang="en-US" altLang="zh-CN">
                <a:solidFill>
                  <a:srgbClr val="006666"/>
                </a:solidFill>
              </a:rPr>
              <a:pPr/>
              <a:t>‹#›</a:t>
            </a:fld>
            <a:endParaRPr lang="en-US" altLang="zh-CN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476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2548CD-73FC-4980-9D11-144C464B84BB}" type="slidenum">
              <a:rPr lang="en-US" altLang="zh-CN">
                <a:solidFill>
                  <a:srgbClr val="006666"/>
                </a:solidFill>
              </a:rPr>
              <a:pPr/>
              <a:t>‹#›</a:t>
            </a:fld>
            <a:endParaRPr lang="en-US" altLang="zh-CN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900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7386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5AB662-8F4B-4797-93C8-E68D9743DB10}" type="slidenum">
              <a:rPr lang="en-US" altLang="zh-CN">
                <a:solidFill>
                  <a:srgbClr val="006666"/>
                </a:solidFill>
              </a:rPr>
              <a:pPr/>
              <a:t>‹#›</a:t>
            </a:fld>
            <a:endParaRPr lang="en-US" altLang="zh-CN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5636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8620E4-DCAD-4981-B82B-FFAEE742C75D}" type="slidenum">
              <a:rPr lang="en-US" altLang="zh-CN">
                <a:solidFill>
                  <a:srgbClr val="006666"/>
                </a:solidFill>
              </a:rPr>
              <a:pPr/>
              <a:t>‹#›</a:t>
            </a:fld>
            <a:endParaRPr lang="en-US" altLang="zh-CN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6564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85FAD9-1277-4277-9160-CBE8F02AE1C0}" type="slidenum">
              <a:rPr lang="en-US" altLang="zh-CN">
                <a:solidFill>
                  <a:srgbClr val="006666"/>
                </a:solidFill>
              </a:rPr>
              <a:pPr/>
              <a:t>‹#›</a:t>
            </a:fld>
            <a:endParaRPr lang="en-US" altLang="zh-CN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4490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560EF6-FCCD-4B49-89C1-FC30F32381D6}" type="slidenum">
              <a:rPr lang="en-US" altLang="zh-CN">
                <a:solidFill>
                  <a:srgbClr val="006666"/>
                </a:solidFill>
              </a:rPr>
              <a:pPr/>
              <a:t>‹#›</a:t>
            </a:fld>
            <a:endParaRPr lang="en-US" altLang="zh-CN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4044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C99B2B-93F8-4A6D-BFE1-7B8B9D290764}" type="slidenum">
              <a:rPr lang="en-US" altLang="zh-CN">
                <a:solidFill>
                  <a:srgbClr val="006666"/>
                </a:solidFill>
              </a:rPr>
              <a:pPr/>
              <a:t>‹#›</a:t>
            </a:fld>
            <a:endParaRPr lang="en-US" altLang="zh-CN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4388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BD0AE6-87A6-4EB0-94D3-020BF35FE6F3}" type="slidenum">
              <a:rPr lang="en-US" altLang="zh-CN">
                <a:solidFill>
                  <a:srgbClr val="006666"/>
                </a:solidFill>
              </a:rPr>
              <a:pPr/>
              <a:t>‹#›</a:t>
            </a:fld>
            <a:endParaRPr lang="en-US" altLang="zh-CN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647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0B9E06-3277-4949-9DF4-7241257A07FD}" type="slidenum">
              <a:rPr lang="en-US" altLang="zh-CN">
                <a:solidFill>
                  <a:srgbClr val="006666"/>
                </a:solidFill>
              </a:rPr>
              <a:pPr/>
              <a:t>‹#›</a:t>
            </a:fld>
            <a:endParaRPr lang="en-US" altLang="zh-CN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9166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C01525-6568-41B0-BE3F-4BF6056E1192}" type="slidenum">
              <a:rPr lang="en-US" altLang="zh-CN">
                <a:solidFill>
                  <a:srgbClr val="006666"/>
                </a:solidFill>
              </a:rPr>
              <a:pPr/>
              <a:t>‹#›</a:t>
            </a:fld>
            <a:endParaRPr lang="en-US" altLang="zh-CN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50054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标题，文本与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图表占位符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05E6882-A487-434F-B298-1E1B14B8891D}" type="slidenum">
              <a:rPr lang="en-US" altLang="zh-CN">
                <a:solidFill>
                  <a:srgbClr val="006666"/>
                </a:solidFill>
              </a:rPr>
              <a:pPr/>
              <a:t>‹#›</a:t>
            </a:fld>
            <a:endParaRPr lang="en-US" altLang="zh-CN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5041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639-1347-4C4A-85F8-AC092E3F6FB5}" type="datetimeFigureOut">
              <a:rPr lang="en-US" smtClean="0"/>
              <a:pPr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4729A-8D8D-4892-BFD9-7C35E004DC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52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3927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639-1347-4C4A-85F8-AC092E3F6FB5}" type="datetimeFigureOut">
              <a:rPr lang="en-US" smtClean="0"/>
              <a:pPr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4729A-8D8D-4892-BFD9-7C35E004DC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295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639-1347-4C4A-85F8-AC092E3F6FB5}" type="datetimeFigureOut">
              <a:rPr lang="en-US" smtClean="0"/>
              <a:pPr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4729A-8D8D-4892-BFD9-7C35E004DC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8061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639-1347-4C4A-85F8-AC092E3F6FB5}" type="datetimeFigureOut">
              <a:rPr lang="en-US" smtClean="0"/>
              <a:pPr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4729A-8D8D-4892-BFD9-7C35E004DC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121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639-1347-4C4A-85F8-AC092E3F6FB5}" type="datetimeFigureOut">
              <a:rPr lang="en-US" smtClean="0"/>
              <a:pPr/>
              <a:t>6/2/2021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4729A-8D8D-4892-BFD9-7C35E004DC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322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639-1347-4C4A-85F8-AC092E3F6FB5}" type="datetimeFigureOut">
              <a:rPr lang="en-US" smtClean="0"/>
              <a:pPr/>
              <a:t>6/2/2021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4729A-8D8D-4892-BFD9-7C35E004DC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468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639-1347-4C4A-85F8-AC092E3F6FB5}" type="datetimeFigureOut">
              <a:rPr lang="en-US" smtClean="0"/>
              <a:pPr/>
              <a:t>6/2/2021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4729A-8D8D-4892-BFD9-7C35E004DC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69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8CFD639-1347-4C4A-85F8-AC092E3F6FB5}" type="datetimeFigureOut">
              <a:rPr lang="en-US" smtClean="0"/>
              <a:pPr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34729A-8D8D-4892-BFD9-7C35E004DC9D}" type="slidenum">
              <a:rPr lang="en-US" smtClean="0">
                <a:solidFill>
                  <a:srgbClr val="637052"/>
                </a:solidFill>
              </a:rPr>
              <a:pPr/>
              <a:t>‹#›</a:t>
            </a:fld>
            <a:endParaRPr lang="en-US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5094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639-1347-4C4A-85F8-AC092E3F6FB5}" type="datetimeFigureOut">
              <a:rPr lang="en-US" smtClean="0"/>
              <a:pPr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4729A-8D8D-4892-BFD9-7C35E004DC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662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639-1347-4C4A-85F8-AC092E3F6FB5}" type="datetimeFigureOut">
              <a:rPr lang="en-US" smtClean="0"/>
              <a:pPr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4729A-8D8D-4892-BFD9-7C35E004DC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615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8"/>
            <a:ext cx="5800725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639-1347-4C4A-85F8-AC092E3F6FB5}" type="datetimeFigureOut">
              <a:rPr lang="en-US" smtClean="0"/>
              <a:pPr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4729A-8D8D-4892-BFD9-7C35E004DC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64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3203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0359486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2000" y="228600"/>
            <a:ext cx="7716838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4478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4478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81000" y="40767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6300" y="40767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F075F-9B06-486E-B898-8687FF4D7780}" type="datetime4">
              <a:rPr lang="en-US"/>
              <a:pPr>
                <a:defRPr/>
              </a:pPr>
              <a:t>June 2, 2021</a:t>
            </a:fld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252593-3996-4AF2-A3A5-8C6F7A0D602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7347444"/>
      </p:ext>
    </p:extLst>
  </p:cSld>
  <p:clrMapOvr>
    <a:masterClrMapping/>
  </p:clrMapOvr>
  <p:transition>
    <p:zoom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28802"/>
            <a:ext cx="9144000" cy="2928958"/>
          </a:xfrm>
          <a:prstGeom prst="rect">
            <a:avLst/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9" name="图片 8" descr="TEST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85720" y="357166"/>
            <a:ext cx="4286280" cy="103451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500298" y="5429264"/>
            <a:ext cx="5072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49404F">
                    <a:lumMod val="75000"/>
                  </a:srgbClr>
                </a:solidFill>
              </a:rPr>
              <a:t>Data Mining Lab, Big Data Research Center, UESTC</a:t>
            </a:r>
          </a:p>
          <a:p>
            <a:r>
              <a:rPr lang="en-US" altLang="zh-CN" dirty="0">
                <a:solidFill>
                  <a:srgbClr val="49404F">
                    <a:lumMod val="75000"/>
                  </a:srgbClr>
                </a:solidFill>
              </a:rPr>
              <a:t>Email</a:t>
            </a:r>
            <a:r>
              <a:rPr lang="zh-CN" altLang="en-US" dirty="0">
                <a:solidFill>
                  <a:srgbClr val="49404F">
                    <a:lumMod val="75000"/>
                  </a:srgbClr>
                </a:solidFill>
              </a:rPr>
              <a:t>：</a:t>
            </a:r>
            <a:r>
              <a:rPr lang="en-US" altLang="zh-CN" dirty="0">
                <a:solidFill>
                  <a:srgbClr val="49404F">
                    <a:lumMod val="75000"/>
                  </a:srgbClr>
                </a:solidFill>
              </a:rPr>
              <a:t>junmshao@uestc.edu.cn</a:t>
            </a:r>
          </a:p>
          <a:p>
            <a:r>
              <a:rPr lang="en-US" altLang="zh-CN" dirty="0">
                <a:solidFill>
                  <a:srgbClr val="49404F">
                    <a:lumMod val="75000"/>
                  </a:srgbClr>
                </a:solidFill>
              </a:rPr>
              <a:t>http://staff.uestc.edu.cn/shaojunming</a:t>
            </a:r>
            <a:endParaRPr lang="zh-CN" altLang="en-US" dirty="0">
              <a:solidFill>
                <a:srgbClr val="49404F">
                  <a:lumMod val="75000"/>
                </a:srgbClr>
              </a:solidFill>
            </a:endParaRPr>
          </a:p>
        </p:txBody>
      </p:sp>
      <p:pic>
        <p:nvPicPr>
          <p:cNvPr id="11" name="Picture 2" descr="http://portal.uestc.edu.cn/login/images/login_11.jpg"/>
          <p:cNvPicPr>
            <a:picLocks noChangeAspect="1" noChangeArrowheads="1"/>
          </p:cNvPicPr>
          <p:nvPr userDrawn="1"/>
        </p:nvPicPr>
        <p:blipFill>
          <a:blip r:embed="rId3" cstate="print">
            <a:lum bright="18000" contrast="2000"/>
          </a:blip>
          <a:srcRect/>
          <a:stretch>
            <a:fillRect/>
          </a:stretch>
        </p:blipFill>
        <p:spPr bwMode="auto">
          <a:xfrm>
            <a:off x="5572132" y="357166"/>
            <a:ext cx="3286148" cy="1258126"/>
          </a:xfrm>
          <a:prstGeom prst="rect">
            <a:avLst/>
          </a:prstGeom>
          <a:noFill/>
        </p:spPr>
      </p:pic>
      <p:grpSp>
        <p:nvGrpSpPr>
          <p:cNvPr id="12" name="组合 11"/>
          <p:cNvGrpSpPr/>
          <p:nvPr userDrawn="1"/>
        </p:nvGrpSpPr>
        <p:grpSpPr>
          <a:xfrm>
            <a:off x="1285852" y="5357826"/>
            <a:ext cx="1214446" cy="1105262"/>
            <a:chOff x="4929190" y="1428736"/>
            <a:chExt cx="3296794" cy="3000396"/>
          </a:xfrm>
        </p:grpSpPr>
        <p:sp>
          <p:nvSpPr>
            <p:cNvPr id="13" name="椭圆 12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9997" y="2000240"/>
              <a:ext cx="2825987" cy="1754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FFFFFF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3600" b="1" dirty="0">
                <a:solidFill>
                  <a:srgbClr val="FFFFFF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2456" y="3010813"/>
              <a:ext cx="2586370" cy="626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dirty="0">
                  <a:solidFill>
                    <a:srgbClr val="FFFFFF"/>
                  </a:solidFill>
                </a:rPr>
                <a:t>LESS IS MORE</a:t>
              </a:r>
              <a:endParaRPr lang="zh-CN" altLang="en-US" sz="900" b="1" dirty="0">
                <a:solidFill>
                  <a:srgbClr val="FFFFFF"/>
                </a:solidFill>
              </a:endParaRPr>
            </a:p>
          </p:txBody>
        </p:sp>
        <p:cxnSp>
          <p:nvCxnSpPr>
            <p:cNvPr id="17" name="直接连接符 16"/>
            <p:cNvCxnSpPr>
              <a:stCxn id="14" idx="6"/>
              <a:endCxn id="13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13" idx="2"/>
              <a:endCxn id="14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233720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90524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2021-06-02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2622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2021-06-02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8443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2021-06-02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3765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2021-06-02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13447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2021-06-02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909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2021-06-02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829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矩形 4"/>
          <p:cNvSpPr/>
          <p:nvPr userDrawn="1"/>
        </p:nvSpPr>
        <p:spPr bwMode="auto">
          <a:xfrm>
            <a:off x="4824000" y="3258000"/>
            <a:ext cx="4320000" cy="3600000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tile tx="0" ty="0" sx="100000" sy="100000" flip="y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</a:pPr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15863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2021-06-02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82908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0034" y="688987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2021-06-02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76428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2021-06-02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8447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987D44-7A4A-4929-923D-B9C929E057F2}" type="slidenum">
              <a:rPr lang="en-US" altLang="zh-CN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altLang="zh-CN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6478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25119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66693" indent="-266693">
              <a:defRPr/>
            </a:lvl1pPr>
            <a:lvl2pPr marL="539737" indent="-273044">
              <a:defRPr sz="2000"/>
            </a:lvl2pPr>
            <a:lvl3pPr marL="806431" indent="-266693">
              <a:buFont typeface="Calibri" panose="020F0502020204030204" pitchFamily="34" charset="0"/>
              <a:buChar char="□"/>
              <a:defRPr sz="2000"/>
            </a:lvl3pPr>
            <a:lvl4pPr marL="1163610" indent="-265107">
              <a:tabLst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92EAF5-5BF4-4DCD-8DFC-DAB76E327E9A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1"/>
          </p:nvPr>
        </p:nvSpPr>
        <p:spPr>
          <a:xfrm>
            <a:off x="-762000" y="3733800"/>
            <a:ext cx="9144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9918324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CF164A81-75B2-194C-A843-C64EC5C16B31}" type="datetime1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6/2/2021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FA84A37A-AFC2-4A01-80A1-FC20F2C0D5BB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28654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42CA6-DA21-D448-9BFF-3B41542CED08}" type="datetime1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6/2/2021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46511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dirty="0">
                <a:solidFill>
                  <a:srgbClr val="FFFFFF"/>
                </a:solidFill>
              </a:endParaRPr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F87D6CFC-0B4B-2148-A17F-CDDE4D02F4BF}" type="datetime1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6/2/2021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776607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dirty="0">
                <a:solidFill>
                  <a:srgbClr val="FFFFFF"/>
                </a:solidFill>
              </a:endParaRPr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0D79-2A23-4C40-804A-C01F394F0C72}" type="datetime1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6/2/2021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199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431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dirty="0">
                <a:solidFill>
                  <a:srgbClr val="FFFFFF"/>
                </a:solidFill>
              </a:endParaRPr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835-C713-9846-B110-24995DE671EF}" type="datetime1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6/2/2021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53626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>
                    <a:solidFill>
                      <a:srgbClr val="FFFFFF"/>
                    </a:solidFill>
                  </a:endParaRPr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3BC9-E94F-5B47-BD76-EECA0CBE7CA1}" type="datetime1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6/2/2021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46616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dirty="0">
                <a:solidFill>
                  <a:srgbClr val="FFFFFF"/>
                </a:solidFill>
              </a:endParaRPr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08A2-EBB5-744B-B5B4-7699A7EC7B98}" type="datetime1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6/2/2021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57478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dirty="0">
                <a:solidFill>
                  <a:srgbClr val="FFFFFF"/>
                </a:solidFill>
              </a:endParaRPr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72E7-27FD-CA40-8E81-E7A5851A1F00}" type="datetime1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6/2/2021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4517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C8EB-B6A2-A747-83AD-60E35A0235F5}" type="datetime1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6/2/2021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34953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:endParaRPr>
                      <a:solidFill>
                        <a:srgbClr val="FFFFFF"/>
                      </a:solidFill>
                    </a:endParaRPr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8DB3-0A53-D340-B3CF-599B34F5F3EB}" type="datetime1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6/2/2021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513271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2E5-7E97-2F44-B961-B3631B15779F}" type="datetime1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6/2/2021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61578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E74-C78C-C942-965B-B6CC6D494C40}" type="datetime1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6/2/2021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42236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dirty="0">
                <a:solidFill>
                  <a:srgbClr val="FFFFFF"/>
                </a:solidFill>
              </a:endParaRPr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67E5-F24F-664E-AC9C-26173D2CF6BA}" type="datetime1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6/2/2021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14626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139F-CB8F-D149-BA56-8B0C015E5021}" type="datetime1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6/2/2021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161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29702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64A81-75B2-194C-A843-C64EC5C16B3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C8F97">
                    <a:lumMod val="60000"/>
                    <a:lumOff val="40000"/>
                  </a:srgbClr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84A37A-AFC2-4A01-80A1-FC20F2C0D5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C8F9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036641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endParaRPr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/>
                  <a:ea typeface="+mn-ea"/>
                  <a:cs typeface="+mn-cs"/>
                </a:endParaRP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542CA6-DA21-D448-9BFF-3B41542CED0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C8F97">
                    <a:lumMod val="60000"/>
                    <a:lumOff val="40000"/>
                  </a:srgbClr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FB1032-EA64-7144-B003-9BCC9D94B5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C8F9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02114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endParaRPr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/>
                  <a:ea typeface="+mn-ea"/>
                  <a:cs typeface="+mn-cs"/>
                </a:endParaRPr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7D6CFC-0B4B-2148-A17F-CDDE4D02F4BF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C8F97">
                    <a:lumMod val="60000"/>
                    <a:lumOff val="40000"/>
                  </a:srgbClr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176633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endParaRPr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/>
                  <a:ea typeface="+mn-ea"/>
                  <a:cs typeface="+mn-cs"/>
                </a:endParaRPr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F00D79-2A23-4C40-804A-C01F394F0C72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C8F97">
                    <a:lumMod val="60000"/>
                    <a:lumOff val="40000"/>
                  </a:srgbClr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FB1032-EA64-7144-B003-9BCC9D94B5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C8F9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822921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endParaRPr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/>
                  <a:ea typeface="+mn-ea"/>
                  <a:cs typeface="+mn-cs"/>
                </a:endParaRPr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74B835-C713-9846-B110-24995DE671EF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C8F97">
                    <a:lumMod val="60000"/>
                    <a:lumOff val="40000"/>
                  </a:srgbClr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FB1032-EA64-7144-B003-9BCC9D94B5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C8F9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97070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/>
                  <a:ea typeface="+mn-ea"/>
                  <a:cs typeface="+mn-cs"/>
                </a:endParaRPr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sto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sto MT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393BC9-E94F-5B47-BD76-EECA0CBE7CA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C8F97">
                    <a:lumMod val="60000"/>
                    <a:lumOff val="40000"/>
                  </a:srgbClr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FB1032-EA64-7144-B003-9BCC9D94B5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C8F9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84752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endParaRPr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/>
                  <a:ea typeface="+mn-ea"/>
                  <a:cs typeface="+mn-c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F308A2-EBB5-744B-B5B4-7699A7EC7B9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C8F97">
                    <a:lumMod val="60000"/>
                    <a:lumOff val="40000"/>
                  </a:srgbClr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FB1032-EA64-7144-B003-9BCC9D94B5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C8F9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00719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endParaRPr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/>
                  <a:ea typeface="+mn-ea"/>
                  <a:cs typeface="+mn-cs"/>
                </a:endParaRPr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9872E7-27FD-CA40-8E81-E7A5851A1F00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C8F97">
                    <a:lumMod val="60000"/>
                    <a:lumOff val="40000"/>
                  </a:srgbClr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FB1032-EA64-7144-B003-9BCC9D94B5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C8F9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698811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/>
                  <a:ea typeface="+mn-ea"/>
                  <a:cs typeface="+mn-cs"/>
                </a:endParaRPr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sto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37C8EB-B6A2-A747-83AD-60E35A0235F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C8F97">
                    <a:lumMod val="60000"/>
                    <a:lumOff val="40000"/>
                  </a:srgbClr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84A37A-AFC2-4A01-80A1-FC20F2C0D5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C8F9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520584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sto MT"/>
                    <a:ea typeface="+mn-ea"/>
                    <a:cs typeface="+mn-cs"/>
                  </a:endParaRPr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sto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/>
                  <a:ea typeface="+mn-ea"/>
                  <a:cs typeface="+mn-cs"/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E08DB3-0A53-D340-B3CF-599B34F5F3EB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C8F97">
                    <a:lumMod val="60000"/>
                    <a:lumOff val="40000"/>
                  </a:srgbClr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FB1032-EA64-7144-B003-9BCC9D94B5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C8F9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449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91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87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13" r:id="rId14"/>
    <p:sldLayoutId id="2147483777" r:id="rId15"/>
    <p:sldLayoutId id="2147483778" r:id="rId16"/>
    <p:sldLayoutId id="2147483779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828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7" r:id="rId16"/>
    <p:sldLayoutId id="2147483798" r:id="rId17"/>
    <p:sldLayoutId id="2147483799" r:id="rId18"/>
    <p:sldLayoutId id="2147483873" r:id="rId19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SimSun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66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SimSun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66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SimSun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A852CF0-09DB-45B1-A0CE-DD8977D3E203}" type="slidenum">
              <a:rPr lang="en-US" altLang="zh-CN" smtClean="0">
                <a:solidFill>
                  <a:srgbClr val="006666"/>
                </a:solidFill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0066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66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2287588" y="0"/>
            <a:ext cx="6856412" cy="6096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66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4573588" y="0"/>
            <a:ext cx="4570412" cy="609600"/>
          </a:xfrm>
          <a:prstGeom prst="rect">
            <a:avLst/>
          </a:prstGeom>
          <a:solidFill>
            <a:srgbClr val="FF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66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6858000" y="0"/>
            <a:ext cx="2286000" cy="609600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66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9" name="Rectangle 15"/>
          <p:cNvSpPr>
            <a:spLocks noChangeArrowheads="1"/>
          </p:cNvSpPr>
          <p:nvPr userDrawn="1"/>
        </p:nvSpPr>
        <p:spPr bwMode="auto">
          <a:xfrm flipH="1">
            <a:off x="0" y="6705600"/>
            <a:ext cx="9144000" cy="152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66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 userDrawn="1"/>
        </p:nvSpPr>
        <p:spPr bwMode="auto">
          <a:xfrm flipH="1">
            <a:off x="0" y="6705600"/>
            <a:ext cx="6856413" cy="152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66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1" name="Rectangle 17"/>
          <p:cNvSpPr>
            <a:spLocks noChangeArrowheads="1"/>
          </p:cNvSpPr>
          <p:nvPr userDrawn="1"/>
        </p:nvSpPr>
        <p:spPr bwMode="auto">
          <a:xfrm flipH="1">
            <a:off x="0" y="6705600"/>
            <a:ext cx="4570413" cy="152400"/>
          </a:xfrm>
          <a:prstGeom prst="rect">
            <a:avLst/>
          </a:prstGeom>
          <a:solidFill>
            <a:srgbClr val="FF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66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2" name="Rectangle 18"/>
          <p:cNvSpPr>
            <a:spLocks noChangeArrowheads="1"/>
          </p:cNvSpPr>
          <p:nvPr userDrawn="1"/>
        </p:nvSpPr>
        <p:spPr bwMode="auto">
          <a:xfrm flipH="1">
            <a:off x="0" y="6705600"/>
            <a:ext cx="2286000" cy="152400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66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3" name="Rectangle 19"/>
          <p:cNvSpPr>
            <a:spLocks noChangeArrowheads="1"/>
          </p:cNvSpPr>
          <p:nvPr userDrawn="1"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66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" name="Rectangle 20"/>
          <p:cNvSpPr>
            <a:spLocks noChangeArrowheads="1"/>
          </p:cNvSpPr>
          <p:nvPr userDrawn="1"/>
        </p:nvSpPr>
        <p:spPr bwMode="auto">
          <a:xfrm>
            <a:off x="0" y="6705600"/>
            <a:ext cx="9144000" cy="152400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66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5" name="Text Box 21"/>
          <p:cNvSpPr txBox="1">
            <a:spLocks noChangeArrowheads="1"/>
          </p:cNvSpPr>
          <p:nvPr userDrawn="1"/>
        </p:nvSpPr>
        <p:spPr bwMode="auto">
          <a:xfrm>
            <a:off x="8077200" y="6629400"/>
            <a:ext cx="3124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FF9966"/>
                </a:solidFill>
                <a:latin typeface="Book Antiqua" panose="02040602050305030304" pitchFamily="18" charset="0"/>
                <a:ea typeface="SimSun" panose="02010600030101010101" pitchFamily="2" charset="-122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2609708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anose="020B060403050404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anose="020B060403050404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anose="020B060403050404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anose="020B060403050404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anose="020B060403050404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anose="020B060403050404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anose="020B060403050404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66"/>
        </a:buClr>
        <a:buFont typeface="Wingdings" panose="05000000000000000000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00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18CFD639-1347-4C4A-85F8-AC092E3F6FB5}" type="datetimeFigureOut">
              <a:rPr lang="en-US" smtClean="0"/>
              <a:pPr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A234729A-8D8D-4892-BFD9-7C35E004DC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730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7815A-162B-4AE0-A79F-FEF9A245BB30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2021-06-02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69107-FF35-42A6-8630-C988F7FE1BF5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33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pPr defTabSz="457200"/>
            <a:fld id="{F6F81F14-9AEC-394B-B8F6-AE69A194437D}" type="datetime1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 defTabSz="457200"/>
              <a:t>6/2/2021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795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F81F14-9AEC-394B-B8F6-AE69A194437D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C8F97">
                    <a:lumMod val="60000"/>
                    <a:lumOff val="40000"/>
                  </a:srgbClr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FB1032-EA64-7144-B003-9BCC9D94B5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C8F9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8F97">
                  <a:lumMod val="60000"/>
                  <a:lumOff val="40000"/>
                </a:srgbClr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225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73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3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3.w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3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7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38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0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4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1.w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6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41.wmf"/><Relationship Id="rId5" Type="http://schemas.openxmlformats.org/officeDocument/2006/relationships/image" Target="../media/image38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40.w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47.emf"/><Relationship Id="rId7" Type="http://schemas.openxmlformats.org/officeDocument/2006/relationships/image" Target="../media/image51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Relationship Id="rId9" Type="http://schemas.openxmlformats.org/officeDocument/2006/relationships/image" Target="../media/image53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/>
          <p:nvPr/>
        </p:nvSpPr>
        <p:spPr>
          <a:xfrm>
            <a:off x="467544" y="2636912"/>
            <a:ext cx="8136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prstClr val="white"/>
                </a:solidFill>
                <a:latin typeface="Ebrima" pitchFamily="2" charset="0"/>
                <a:cs typeface="Ebrima" pitchFamily="2" charset="0"/>
              </a:rPr>
              <a:t>Big Data Analytics and Mining </a:t>
            </a:r>
          </a:p>
          <a:p>
            <a:pPr algn="ctr"/>
            <a:endParaRPr lang="en-US" altLang="zh-CN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Junming Shao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435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87EFC085-6AA3-42C0-9B0A-048224807B5A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/>
              <a:t>10</a:t>
            </a:fld>
            <a:endParaRPr lang="en-US" altLang="zh-CN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9219" name="Rectangle 2"/>
          <p:cNvSpPr>
            <a:spLocks noGrp="1"/>
          </p:cNvSpPr>
          <p:nvPr>
            <p:ph type="title"/>
          </p:nvPr>
        </p:nvSpPr>
        <p:spPr>
          <a:xfrm>
            <a:off x="251520" y="662781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b="1" dirty="0"/>
              <a:t>整体框架</a:t>
            </a:r>
            <a:endParaRPr lang="en-US" altLang="zh-CN" b="1" dirty="0"/>
          </a:p>
        </p:txBody>
      </p:sp>
      <p:grpSp>
        <p:nvGrpSpPr>
          <p:cNvPr id="5" name="组合 4"/>
          <p:cNvGrpSpPr/>
          <p:nvPr/>
        </p:nvGrpSpPr>
        <p:grpSpPr>
          <a:xfrm>
            <a:off x="62784" y="2165351"/>
            <a:ext cx="8912940" cy="3752850"/>
            <a:chOff x="62784" y="2165351"/>
            <a:chExt cx="8912940" cy="3752850"/>
          </a:xfrm>
        </p:grpSpPr>
        <p:sp>
          <p:nvSpPr>
            <p:cNvPr id="9220" name="AutoShape 3"/>
            <p:cNvSpPr>
              <a:spLocks noChangeArrowheads="1"/>
            </p:cNvSpPr>
            <p:nvPr/>
          </p:nvSpPr>
          <p:spPr bwMode="auto">
            <a:xfrm rot="-5394873">
              <a:off x="1257300" y="2552700"/>
              <a:ext cx="1371600" cy="990600"/>
            </a:xfrm>
            <a:custGeom>
              <a:avLst/>
              <a:gdLst>
                <a:gd name="T0" fmla="*/ 76209529 w 21600"/>
                <a:gd name="T1" fmla="*/ 22715006 h 21600"/>
                <a:gd name="T2" fmla="*/ 43548300 w 21600"/>
                <a:gd name="T3" fmla="*/ 45430012 h 21600"/>
                <a:gd name="T4" fmla="*/ 10887075 w 21600"/>
                <a:gd name="T5" fmla="*/ 22715006 h 21600"/>
                <a:gd name="T6" fmla="*/ 4354830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00 h 21600"/>
                <a:gd name="T14" fmla="*/ 17100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CC99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/>
                <a:t>Shingling</a:t>
              </a:r>
            </a:p>
          </p:txBody>
        </p:sp>
        <p:sp>
          <p:nvSpPr>
            <p:cNvPr id="9221" name="Text Box 6"/>
            <p:cNvSpPr txBox="1">
              <a:spLocks noChangeArrowheads="1"/>
            </p:cNvSpPr>
            <p:nvPr/>
          </p:nvSpPr>
          <p:spPr bwMode="auto">
            <a:xfrm>
              <a:off x="62784" y="2708920"/>
              <a:ext cx="132325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800" dirty="0"/>
                <a:t>Document</a:t>
              </a:r>
            </a:p>
          </p:txBody>
        </p:sp>
        <p:sp>
          <p:nvSpPr>
            <p:cNvPr id="9222" name="Line 7"/>
            <p:cNvSpPr>
              <a:spLocks noChangeShapeType="1"/>
            </p:cNvSpPr>
            <p:nvPr/>
          </p:nvSpPr>
          <p:spPr bwMode="auto">
            <a:xfrm>
              <a:off x="990600" y="30480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" name="Group 19"/>
            <p:cNvGrpSpPr>
              <a:grpSpLocks/>
            </p:cNvGrpSpPr>
            <p:nvPr/>
          </p:nvGrpSpPr>
          <p:grpSpPr bwMode="auto">
            <a:xfrm>
              <a:off x="2362199" y="3048001"/>
              <a:ext cx="1671638" cy="2316163"/>
              <a:chOff x="1488" y="1920"/>
              <a:chExt cx="1053" cy="1459"/>
            </a:xfrm>
          </p:grpSpPr>
          <p:sp>
            <p:nvSpPr>
              <p:cNvPr id="9234" name="Line 8"/>
              <p:cNvSpPr>
                <a:spLocks noChangeShapeType="1"/>
              </p:cNvSpPr>
              <p:nvPr/>
            </p:nvSpPr>
            <p:spPr bwMode="auto">
              <a:xfrm>
                <a:off x="1536" y="1920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35" name="Text Box 9"/>
              <p:cNvSpPr txBox="1">
                <a:spLocks noChangeArrowheads="1"/>
              </p:cNvSpPr>
              <p:nvPr/>
            </p:nvSpPr>
            <p:spPr bwMode="auto">
              <a:xfrm>
                <a:off x="1488" y="2448"/>
                <a:ext cx="1053" cy="9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set</a:t>
                </a:r>
              </a:p>
              <a:p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strings</a:t>
                </a:r>
              </a:p>
              <a:p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</a:t>
                </a:r>
                <a:r>
                  <a:rPr lang="en-US" altLang="zh-CN" sz="1800" dirty="0">
                    <a:solidFill>
                      <a:srgbClr val="0101F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length </a:t>
                </a:r>
                <a:r>
                  <a:rPr lang="en-US" altLang="zh-CN" sz="1800" i="1" dirty="0">
                    <a:solidFill>
                      <a:srgbClr val="0101F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</a:p>
              <a:p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appear</a:t>
                </a:r>
              </a:p>
              <a:p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document</a:t>
                </a:r>
              </a:p>
            </p:txBody>
          </p:sp>
          <p:sp>
            <p:nvSpPr>
              <p:cNvPr id="9236" name="Line 10"/>
              <p:cNvSpPr>
                <a:spLocks noChangeShapeType="1"/>
              </p:cNvSpPr>
              <p:nvPr/>
            </p:nvSpPr>
            <p:spPr bwMode="auto">
              <a:xfrm flipV="1">
                <a:off x="1872" y="1920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3581399" y="2362200"/>
              <a:ext cx="2209800" cy="3556001"/>
              <a:chOff x="2256" y="1488"/>
              <a:chExt cx="1392" cy="2240"/>
            </a:xfrm>
          </p:grpSpPr>
          <p:sp>
            <p:nvSpPr>
              <p:cNvPr id="9230" name="AutoShape 4"/>
              <p:cNvSpPr>
                <a:spLocks noChangeArrowheads="1"/>
              </p:cNvSpPr>
              <p:nvPr/>
            </p:nvSpPr>
            <p:spPr bwMode="auto">
              <a:xfrm rot="-5394873">
                <a:off x="2136" y="1608"/>
                <a:ext cx="864" cy="624"/>
              </a:xfrm>
              <a:custGeom>
                <a:avLst/>
                <a:gdLst>
                  <a:gd name="T0" fmla="*/ 30 w 21600"/>
                  <a:gd name="T1" fmla="*/ 9 h 21600"/>
                  <a:gd name="T2" fmla="*/ 17 w 21600"/>
                  <a:gd name="T3" fmla="*/ 18 h 21600"/>
                  <a:gd name="T4" fmla="*/ 4 w 21600"/>
                  <a:gd name="T5" fmla="*/ 9 h 21600"/>
                  <a:gd name="T6" fmla="*/ 17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500 h 21600"/>
                  <a:gd name="T14" fmla="*/ 17100 w 21600"/>
                  <a:gd name="T15" fmla="*/ 171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99CC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Minhash-</a:t>
                </a:r>
              </a:p>
              <a:p>
                <a:pPr algn="ctr"/>
                <a:r>
                  <a:rPr lang="en-US" altLang="zh-CN" sz="1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ing</a:t>
                </a:r>
              </a:p>
            </p:txBody>
          </p:sp>
          <p:sp>
            <p:nvSpPr>
              <p:cNvPr id="9231" name="Line 12"/>
              <p:cNvSpPr>
                <a:spLocks noChangeShapeType="1"/>
              </p:cNvSpPr>
              <p:nvPr/>
            </p:nvSpPr>
            <p:spPr bwMode="auto">
              <a:xfrm>
                <a:off x="2880" y="1920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32" name="Text Box 14"/>
              <p:cNvSpPr txBox="1">
                <a:spLocks noChangeArrowheads="1"/>
              </p:cNvSpPr>
              <p:nvPr/>
            </p:nvSpPr>
            <p:spPr bwMode="auto">
              <a:xfrm>
                <a:off x="2784" y="2448"/>
                <a:ext cx="864" cy="1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800" i="1" dirty="0">
                    <a:solidFill>
                      <a:srgbClr val="0101F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Signatures</a:t>
                </a:r>
                <a:r>
                  <a:rPr lang="en-US" altLang="zh-CN" sz="1800" i="1" dirty="0">
                    <a:solidFill>
                      <a:srgbClr val="FF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short integer</a:t>
                </a:r>
              </a:p>
              <a:p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vectors that</a:t>
                </a:r>
              </a:p>
              <a:p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 the</a:t>
                </a:r>
              </a:p>
              <a:p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sets, and</a:t>
                </a:r>
              </a:p>
              <a:p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reflect their</a:t>
                </a:r>
              </a:p>
              <a:p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similarity</a:t>
                </a:r>
              </a:p>
            </p:txBody>
          </p:sp>
          <p:sp>
            <p:nvSpPr>
              <p:cNvPr id="9233" name="Line 16"/>
              <p:cNvSpPr>
                <a:spLocks noChangeShapeType="1"/>
              </p:cNvSpPr>
              <p:nvPr/>
            </p:nvSpPr>
            <p:spPr bwMode="auto">
              <a:xfrm flipV="1">
                <a:off x="3216" y="1920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" name="Group 21"/>
            <p:cNvGrpSpPr>
              <a:grpSpLocks/>
            </p:cNvGrpSpPr>
            <p:nvPr/>
          </p:nvGrpSpPr>
          <p:grpSpPr bwMode="auto">
            <a:xfrm>
              <a:off x="5714999" y="2165351"/>
              <a:ext cx="3260725" cy="2032001"/>
              <a:chOff x="3600" y="1364"/>
              <a:chExt cx="2054" cy="1280"/>
            </a:xfrm>
          </p:grpSpPr>
          <p:sp>
            <p:nvSpPr>
              <p:cNvPr id="9227" name="Rectangle 11"/>
              <p:cNvSpPr>
                <a:spLocks noChangeArrowheads="1"/>
              </p:cNvSpPr>
              <p:nvPr/>
            </p:nvSpPr>
            <p:spPr bwMode="auto">
              <a:xfrm>
                <a:off x="3600" y="1536"/>
                <a:ext cx="816" cy="768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Locality-</a:t>
                </a:r>
              </a:p>
              <a:p>
                <a:pPr algn="ctr"/>
                <a:r>
                  <a:rPr lang="en-US" altLang="zh-CN" sz="1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sensitive</a:t>
                </a:r>
              </a:p>
              <a:p>
                <a:pPr algn="ctr"/>
                <a:r>
                  <a:rPr lang="en-US" altLang="zh-CN" sz="1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Hashing</a:t>
                </a:r>
              </a:p>
            </p:txBody>
          </p:sp>
          <p:sp>
            <p:nvSpPr>
              <p:cNvPr id="9228" name="Line 17"/>
              <p:cNvSpPr>
                <a:spLocks noChangeShapeType="1"/>
              </p:cNvSpPr>
              <p:nvPr/>
            </p:nvSpPr>
            <p:spPr bwMode="auto">
              <a:xfrm>
                <a:off x="4416" y="192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29" name="Text Box 18"/>
              <p:cNvSpPr txBox="1">
                <a:spLocks noChangeArrowheads="1"/>
              </p:cNvSpPr>
              <p:nvPr/>
            </p:nvSpPr>
            <p:spPr bwMode="auto">
              <a:xfrm>
                <a:off x="4790" y="1364"/>
                <a:ext cx="864" cy="1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800" i="1" dirty="0">
                    <a:solidFill>
                      <a:srgbClr val="0101F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Candidate</a:t>
                </a:r>
              </a:p>
              <a:p>
                <a:r>
                  <a:rPr lang="en-US" altLang="zh-CN" sz="1800" i="1" dirty="0">
                    <a:solidFill>
                      <a:srgbClr val="0101F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pairs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those pairs</a:t>
                </a:r>
              </a:p>
              <a:p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signatures</a:t>
                </a:r>
              </a:p>
              <a:p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we need</a:t>
                </a:r>
              </a:p>
              <a:p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test for</a:t>
                </a:r>
              </a:p>
              <a:p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similarity.</a:t>
                </a:r>
              </a:p>
            </p:txBody>
          </p:sp>
        </p:grpSp>
      </p:grpSp>
      <p:sp>
        <p:nvSpPr>
          <p:cNvPr id="9226" name="TextBox 4"/>
          <p:cNvSpPr txBox="1">
            <a:spLocks noChangeArrowheads="1"/>
          </p:cNvSpPr>
          <p:nvPr/>
        </p:nvSpPr>
        <p:spPr bwMode="auto">
          <a:xfrm>
            <a:off x="4419600" y="-33338"/>
            <a:ext cx="4724400" cy="33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i="1">
                <a:solidFill>
                  <a:srgbClr val="FBFCFF"/>
                </a:solidFill>
                <a:latin typeface="Calibri" panose="020F050202020403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002351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79557"/>
            <a:ext cx="8229600" cy="4376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Word 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100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90800" y="5635692"/>
            <a:ext cx="618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b="1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</a:t>
            </a:r>
          </a:p>
          <a:p>
            <a:pPr defTabSz="457200"/>
            <a:r>
              <a:rPr lang="en-US" sz="1400" b="1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24600" y="5625512"/>
            <a:ext cx="753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b="1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</a:p>
          <a:p>
            <a:pPr defTabSz="457200"/>
            <a:r>
              <a:rPr lang="en-US" sz="1400" b="1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85800"/>
          </a:xfrm>
        </p:spPr>
        <p:txBody>
          <a:bodyPr/>
          <a:lstStyle/>
          <a:p>
            <a:r>
              <a:rPr lang="en-US" b="1" dirty="0">
                <a:solidFill>
                  <a:srgbClr val="800000"/>
                </a:solidFill>
              </a:rPr>
              <a:t>Job: Count the occurrences of each word in a data set</a:t>
            </a:r>
          </a:p>
        </p:txBody>
      </p:sp>
    </p:spTree>
    <p:extLst>
      <p:ext uri="{BB962C8B-B14F-4D97-AF65-F5344CB8AC3E}">
        <p14:creationId xmlns:p14="http://schemas.microsoft.com/office/powerpoint/2010/main" val="5668666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ADFCCAD-378E-4448-8509-72F2DEC48B51}"/>
              </a:ext>
            </a:extLst>
          </p:cNvPr>
          <p:cNvSpPr/>
          <p:nvPr/>
        </p:nvSpPr>
        <p:spPr>
          <a:xfrm>
            <a:off x="251520" y="548680"/>
            <a:ext cx="8640960" cy="57554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package wordsCount;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import java.io.IOException;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import java.util.StringTokenizer;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import org.apache.hadoop.io.IntWritable;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import org.apache.hadoop.io.LongWritable;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import org.apache.hadoop.io.Text;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import org.apache.hadoop.mapreduce.Mapper;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public class WordsMapper extends Mapper&lt;LongWritable, Text, Text, IntWritable&gt;{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@Override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protected void map(LongWritable key, Text value, Mapper&lt;LongWritable, Text, Text, IntWritable&gt; . Context context) throws IOException, InterruptedException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	String line = value.toString();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	StringTokenizer st = new StringTokenizer(line);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	while(st.hasMoreTokens()){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		String word = st.nextToken();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		context.write(new Text(word), new IntWritable(1));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	}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39460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ABC831C-C28C-4F4B-821F-DE322D5EE520}"/>
              </a:ext>
            </a:extLst>
          </p:cNvPr>
          <p:cNvSpPr/>
          <p:nvPr/>
        </p:nvSpPr>
        <p:spPr>
          <a:xfrm>
            <a:off x="323528" y="476672"/>
            <a:ext cx="8496944" cy="59093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package wordsCount;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import java.io.IOException;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import org.apache.hadoop.io.IntWritable;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import org.apache.hadoop.io.Text;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import org.apache.hadoop.mapreduce.Reducer;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public class WordsReduce extends Reducer&lt;Text, IntWritable, Text, IntWritable&gt;{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@Override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protected void reduce(Text key, Iterable&lt;IntWritable&gt; iterator,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		Reducer&lt;Text, IntWritable, Text, IntWritable&gt;.Context context) throws IOException, InterruptedException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	// TODO 自动生成的方法存根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	int sum = 0;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	for(IntWritable i:iterator){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		sum = sum + i.get();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	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	context.write(key, new IntWritable(sum));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88292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D39579-F810-BF4F-BB9B-297037DAD25F}"/>
              </a:ext>
            </a:extLst>
          </p:cNvPr>
          <p:cNvSpPr/>
          <p:nvPr/>
        </p:nvSpPr>
        <p:spPr>
          <a:xfrm>
            <a:off x="467544" y="260648"/>
            <a:ext cx="8280920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package wordsCount;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import org.apache.hadoop.conf.Configuration;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import org.apache.hadoop.fs.Path;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import org.apache.hadoop.io.IntWritable;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import org.apache.hadoop.io.Text;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import org.apache.hadoop.mapreduce.Job;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import org.apache.hadoop.mapreduce.lib.input.FileInputFormat;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import org.apache.hadoop.mapreduce.lib.input.TextInputFormat;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import org.apache.hadoop.mapreduce.lib.output.FileOutputFormat;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import org.apache.hadoop.mapreduce.lib.output.TextOutputFormat;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public class Run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public static void main(String[] args) throws Exception{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	// TODO 自动生成的方法存根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	Configuration configuration = new Configuration();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	Job job = new Job(configuration);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	job.setJarByClass(Run.class);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	job.setJobName("words count!");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5957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3837CBA-E24E-A04B-A057-C92D7F768D5A}"/>
              </a:ext>
            </a:extLst>
          </p:cNvPr>
          <p:cNvSpPr/>
          <p:nvPr/>
        </p:nvSpPr>
        <p:spPr>
          <a:xfrm>
            <a:off x="467544" y="1268760"/>
            <a:ext cx="8280920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	job.setOutputKeyClass(Text.class);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	job.setOutputValueClass(IntWritable.class);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	job.setInputFormatClass(TextInputFormat.class);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	job.setOutputFormatClass(TextOutputFormat.class);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	job.setMapperClass(WordsMapper.class);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	job.setReducerClass(WordsReduce.class);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	FileInputFormat.addInputPath(job, new Path("hdfs://192.168.1.111:9000/user/input/wc/"));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	FileOutputFormat.setOutputPath(job,new Path("hdfs://192.168.1.111:9000/user/result/"));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	job.waitForCompletion(true);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	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541737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Map</a:t>
            </a:r>
            <a:r>
              <a:rPr lang="en-US" b="1" dirty="0">
                <a:solidFill>
                  <a:srgbClr val="C00000"/>
                </a:solidFill>
              </a:rPr>
              <a:t>Reduce </a:t>
            </a:r>
            <a:r>
              <a:rPr lang="en-US" dirty="0"/>
              <a:t>– </a:t>
            </a:r>
            <a:r>
              <a:rPr lang="en-US" dirty="0" err="1"/>
              <a:t>KMeans</a:t>
            </a:r>
            <a:endParaRPr 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6172200" y="1447800"/>
            <a:ext cx="2743200" cy="5029200"/>
          </a:xfrm>
        </p:spPr>
        <p:txBody>
          <a:bodyPr/>
          <a:lstStyle/>
          <a:p>
            <a:endParaRPr lang="en-US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F45FAC2-533B-460B-924A-C3D32F02C3E1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105</a:t>
            </a:fld>
            <a:endParaRPr lang="en-US">
              <a:solidFill>
                <a:srgbClr val="7C8F97">
                  <a:lumMod val="60000"/>
                  <a:lumOff val="4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5" name="Oval 8"/>
          <p:cNvSpPr>
            <a:spLocks noChangeArrowheads="1"/>
          </p:cNvSpPr>
          <p:nvPr/>
        </p:nvSpPr>
        <p:spPr bwMode="auto">
          <a:xfrm>
            <a:off x="2590800" y="2133600"/>
            <a:ext cx="152400" cy="152400"/>
          </a:xfrm>
          <a:prstGeom prst="ellipse">
            <a:avLst/>
          </a:prstGeom>
          <a:solidFill>
            <a:schemeClr val="accent1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rgbClr val="9C5238"/>
              </a:buClr>
              <a:buFont typeface="Wingdings" pitchFamily="2" charset="2"/>
              <a:buNone/>
            </a:pPr>
            <a:endParaRPr 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6" name="Oval 13"/>
          <p:cNvSpPr>
            <a:spLocks noChangeArrowheads="1"/>
          </p:cNvSpPr>
          <p:nvPr/>
        </p:nvSpPr>
        <p:spPr bwMode="auto">
          <a:xfrm>
            <a:off x="1447800" y="3200400"/>
            <a:ext cx="152400" cy="152400"/>
          </a:xfrm>
          <a:prstGeom prst="ellipse">
            <a:avLst/>
          </a:prstGeom>
          <a:solidFill>
            <a:schemeClr val="accent1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rgbClr val="9C5238"/>
              </a:buClr>
              <a:buFont typeface="Wingdings" pitchFamily="2" charset="2"/>
              <a:buNone/>
            </a:pPr>
            <a:endParaRPr 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607" name="Group 31"/>
          <p:cNvGrpSpPr>
            <a:grpSpLocks/>
          </p:cNvGrpSpPr>
          <p:nvPr/>
        </p:nvGrpSpPr>
        <p:grpSpPr bwMode="auto">
          <a:xfrm>
            <a:off x="1066800" y="2057400"/>
            <a:ext cx="1371600" cy="1447800"/>
            <a:chOff x="1066800" y="2057400"/>
            <a:chExt cx="1371600" cy="1447800"/>
          </a:xfrm>
        </p:grpSpPr>
        <p:sp>
          <p:nvSpPr>
            <p:cNvPr id="25654" name="Oval 5"/>
            <p:cNvSpPr>
              <a:spLocks noChangeArrowheads="1"/>
            </p:cNvSpPr>
            <p:nvPr/>
          </p:nvSpPr>
          <p:spPr bwMode="auto">
            <a:xfrm>
              <a:off x="1295400" y="22860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55" name="Oval 6"/>
            <p:cNvSpPr>
              <a:spLocks noChangeArrowheads="1"/>
            </p:cNvSpPr>
            <p:nvPr/>
          </p:nvSpPr>
          <p:spPr bwMode="auto">
            <a:xfrm>
              <a:off x="1066800" y="2057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56" name="Oval 7"/>
            <p:cNvSpPr>
              <a:spLocks noChangeArrowheads="1"/>
            </p:cNvSpPr>
            <p:nvPr/>
          </p:nvSpPr>
          <p:spPr bwMode="auto">
            <a:xfrm>
              <a:off x="1600200" y="2057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57" name="Oval 9"/>
            <p:cNvSpPr>
              <a:spLocks noChangeArrowheads="1"/>
            </p:cNvSpPr>
            <p:nvPr/>
          </p:nvSpPr>
          <p:spPr bwMode="auto">
            <a:xfrm>
              <a:off x="2286000" y="2133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58" name="Oval 10"/>
            <p:cNvSpPr>
              <a:spLocks noChangeArrowheads="1"/>
            </p:cNvSpPr>
            <p:nvPr/>
          </p:nvSpPr>
          <p:spPr bwMode="auto">
            <a:xfrm>
              <a:off x="2209800" y="2362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59" name="Oval 12"/>
            <p:cNvSpPr>
              <a:spLocks noChangeArrowheads="1"/>
            </p:cNvSpPr>
            <p:nvPr/>
          </p:nvSpPr>
          <p:spPr bwMode="auto">
            <a:xfrm>
              <a:off x="1752600" y="3276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60" name="Oval 14"/>
            <p:cNvSpPr>
              <a:spLocks noChangeArrowheads="1"/>
            </p:cNvSpPr>
            <p:nvPr/>
          </p:nvSpPr>
          <p:spPr bwMode="auto">
            <a:xfrm>
              <a:off x="1143000" y="3352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608" name="Oval 15"/>
          <p:cNvSpPr>
            <a:spLocks noChangeArrowheads="1"/>
          </p:cNvSpPr>
          <p:nvPr/>
        </p:nvSpPr>
        <p:spPr bwMode="auto">
          <a:xfrm>
            <a:off x="2286000" y="3276600"/>
            <a:ext cx="152400" cy="152400"/>
          </a:xfrm>
          <a:prstGeom prst="ellipse">
            <a:avLst/>
          </a:prstGeom>
          <a:solidFill>
            <a:schemeClr val="accent1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rgbClr val="9C5238"/>
              </a:buClr>
              <a:buFont typeface="Wingdings" pitchFamily="2" charset="2"/>
              <a:buNone/>
            </a:pPr>
            <a:endParaRPr 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9" name="Oval 20"/>
          <p:cNvSpPr>
            <a:spLocks noChangeArrowheads="1"/>
          </p:cNvSpPr>
          <p:nvPr/>
        </p:nvSpPr>
        <p:spPr bwMode="auto">
          <a:xfrm>
            <a:off x="1524000" y="2209800"/>
            <a:ext cx="152400" cy="152400"/>
          </a:xfrm>
          <a:prstGeom prst="ellipse">
            <a:avLst/>
          </a:prstGeom>
          <a:solidFill>
            <a:schemeClr val="accent1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rgbClr val="9C5238"/>
              </a:buClr>
              <a:buFont typeface="Wingdings" pitchFamily="2" charset="2"/>
              <a:buNone/>
            </a:pPr>
            <a:endParaRPr 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610" name="Group 30"/>
          <p:cNvGrpSpPr>
            <a:grpSpLocks/>
          </p:cNvGrpSpPr>
          <p:nvPr/>
        </p:nvGrpSpPr>
        <p:grpSpPr bwMode="auto">
          <a:xfrm>
            <a:off x="1295400" y="2514600"/>
            <a:ext cx="1524000" cy="1066800"/>
            <a:chOff x="1295400" y="2514600"/>
            <a:chExt cx="1524000" cy="1066800"/>
          </a:xfrm>
        </p:grpSpPr>
        <p:sp>
          <p:nvSpPr>
            <p:cNvPr id="25648" name="Oval 11"/>
            <p:cNvSpPr>
              <a:spLocks noChangeArrowheads="1"/>
            </p:cNvSpPr>
            <p:nvPr/>
          </p:nvSpPr>
          <p:spPr bwMode="auto">
            <a:xfrm>
              <a:off x="1524000" y="29718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49" name="Oval 16"/>
            <p:cNvSpPr>
              <a:spLocks noChangeArrowheads="1"/>
            </p:cNvSpPr>
            <p:nvPr/>
          </p:nvSpPr>
          <p:spPr bwMode="auto">
            <a:xfrm>
              <a:off x="2438400" y="34290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50" name="Oval 17"/>
            <p:cNvSpPr>
              <a:spLocks noChangeArrowheads="1"/>
            </p:cNvSpPr>
            <p:nvPr/>
          </p:nvSpPr>
          <p:spPr bwMode="auto">
            <a:xfrm>
              <a:off x="1524000" y="25146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51" name="Oval 18"/>
            <p:cNvSpPr>
              <a:spLocks noChangeArrowheads="1"/>
            </p:cNvSpPr>
            <p:nvPr/>
          </p:nvSpPr>
          <p:spPr bwMode="auto">
            <a:xfrm>
              <a:off x="2057400" y="30480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52" name="Oval 19"/>
            <p:cNvSpPr>
              <a:spLocks noChangeArrowheads="1"/>
            </p:cNvSpPr>
            <p:nvPr/>
          </p:nvSpPr>
          <p:spPr bwMode="auto">
            <a:xfrm>
              <a:off x="1295400" y="25908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53" name="Oval 21"/>
            <p:cNvSpPr>
              <a:spLocks noChangeArrowheads="1"/>
            </p:cNvSpPr>
            <p:nvPr/>
          </p:nvSpPr>
          <p:spPr bwMode="auto">
            <a:xfrm>
              <a:off x="2667000" y="31242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611" name="Oval 8"/>
          <p:cNvSpPr>
            <a:spLocks noChangeArrowheads="1"/>
          </p:cNvSpPr>
          <p:nvPr/>
        </p:nvSpPr>
        <p:spPr bwMode="auto">
          <a:xfrm>
            <a:off x="2590800" y="2133600"/>
            <a:ext cx="152400" cy="152400"/>
          </a:xfrm>
          <a:prstGeom prst="ellipse">
            <a:avLst/>
          </a:prstGeom>
          <a:solidFill>
            <a:srgbClr val="C0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rgbClr val="9C5238"/>
              </a:buClr>
              <a:buFont typeface="Wingdings" pitchFamily="2" charset="2"/>
              <a:buNone/>
            </a:pPr>
            <a:endParaRPr 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12" name="Oval 13"/>
          <p:cNvSpPr>
            <a:spLocks noChangeArrowheads="1"/>
          </p:cNvSpPr>
          <p:nvPr/>
        </p:nvSpPr>
        <p:spPr bwMode="auto">
          <a:xfrm>
            <a:off x="1447800" y="3200400"/>
            <a:ext cx="152400" cy="152400"/>
          </a:xfrm>
          <a:prstGeom prst="ellipse">
            <a:avLst/>
          </a:prstGeom>
          <a:solidFill>
            <a:srgbClr val="C0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rgbClr val="9C5238"/>
              </a:buClr>
              <a:buFont typeface="Wingdings" pitchFamily="2" charset="2"/>
              <a:buNone/>
            </a:pPr>
            <a:endParaRPr 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13" name="Oval 15"/>
          <p:cNvSpPr>
            <a:spLocks noChangeArrowheads="1"/>
          </p:cNvSpPr>
          <p:nvPr/>
        </p:nvSpPr>
        <p:spPr bwMode="auto">
          <a:xfrm>
            <a:off x="2286000" y="3276600"/>
            <a:ext cx="152400" cy="152400"/>
          </a:xfrm>
          <a:prstGeom prst="ellipse">
            <a:avLst/>
          </a:prstGeom>
          <a:solidFill>
            <a:srgbClr val="C0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rgbClr val="9C5238"/>
              </a:buClr>
              <a:buFont typeface="Wingdings" pitchFamily="2" charset="2"/>
              <a:buNone/>
            </a:pPr>
            <a:endParaRPr 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14" name="Oval 20"/>
          <p:cNvSpPr>
            <a:spLocks noChangeArrowheads="1"/>
          </p:cNvSpPr>
          <p:nvPr/>
        </p:nvSpPr>
        <p:spPr bwMode="auto">
          <a:xfrm>
            <a:off x="1524000" y="2209800"/>
            <a:ext cx="152400" cy="152400"/>
          </a:xfrm>
          <a:prstGeom prst="ellipse">
            <a:avLst/>
          </a:prstGeom>
          <a:solidFill>
            <a:srgbClr val="C0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rgbClr val="9C5238"/>
              </a:buClr>
              <a:buFont typeface="Wingdings" pitchFamily="2" charset="2"/>
              <a:buNone/>
            </a:pPr>
            <a:endParaRPr 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 bwMode="auto">
          <a:xfrm>
            <a:off x="5562600" y="1447800"/>
            <a:ext cx="3429000" cy="3200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92075" tIns="46038" rIns="92075" bIns="46038"/>
          <a:lstStyle/>
          <a:p>
            <a:pPr marL="228600" indent="-228600">
              <a:spcBef>
                <a:spcPct val="35000"/>
              </a:spcBef>
              <a:spcAft>
                <a:spcPct val="15000"/>
              </a:spcAft>
              <a:buClr>
                <a:srgbClr val="9C5238"/>
              </a:buClr>
              <a:buFont typeface="Wingdings" pitchFamily="2" charset="2"/>
              <a:buNone/>
              <a:defRPr/>
            </a:pPr>
            <a:r>
              <a:rPr lang="en-US" sz="1400" b="1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KmeansIter</a:t>
            </a:r>
            <a:r>
              <a:rPr lang="en-US" sz="14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228600" indent="-228600">
              <a:spcBef>
                <a:spcPct val="35000"/>
              </a:spcBef>
              <a:spcAft>
                <a:spcPct val="15000"/>
              </a:spcAft>
              <a:buClr>
                <a:srgbClr val="9C5238"/>
              </a:buClr>
              <a:defRPr/>
            </a:pPr>
            <a:r>
              <a:rPr lang="en-US" sz="14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Map(p) // Assign Cluster</a:t>
            </a:r>
          </a:p>
          <a:p>
            <a:pPr marL="228600" indent="-228600">
              <a:spcBef>
                <a:spcPct val="35000"/>
              </a:spcBef>
              <a:spcAft>
                <a:spcPct val="15000"/>
              </a:spcAft>
              <a:buClr>
                <a:srgbClr val="9C5238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c in clusters:</a:t>
            </a:r>
          </a:p>
          <a:p>
            <a:pPr marL="685800" lvl="1" indent="-228600">
              <a:spcBef>
                <a:spcPct val="35000"/>
              </a:spcBef>
              <a:spcAft>
                <a:spcPct val="15000"/>
              </a:spcAft>
              <a:buClr>
                <a:srgbClr val="9C5238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dist(</a:t>
            </a:r>
            <a:r>
              <a:rPr lang="en-US" sz="14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p,c</a:t>
            </a:r>
            <a: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)&lt;</a:t>
            </a:r>
            <a:r>
              <a:rPr lang="en-US" sz="14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minDist</a:t>
            </a:r>
            <a: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n-US" sz="14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minC</a:t>
            </a:r>
            <a: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=c, </a:t>
            </a:r>
            <a:r>
              <a:rPr lang="en-US" sz="14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minDist</a:t>
            </a:r>
            <a: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dist(</a:t>
            </a:r>
            <a:r>
              <a:rPr lang="en-US" sz="14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p,c</a:t>
            </a:r>
            <a: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28600" indent="-228600">
              <a:spcBef>
                <a:spcPct val="35000"/>
              </a:spcBef>
              <a:spcAft>
                <a:spcPct val="15000"/>
              </a:spcAft>
              <a:buClr>
                <a:srgbClr val="9C5238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Emit(minC.id, (p, 1))</a:t>
            </a:r>
          </a:p>
          <a:p>
            <a:pPr marL="228600" indent="-228600">
              <a:spcBef>
                <a:spcPct val="35000"/>
              </a:spcBef>
              <a:spcAft>
                <a:spcPct val="15000"/>
              </a:spcAft>
              <a:buClr>
                <a:srgbClr val="9C5238"/>
              </a:buClr>
              <a:defRPr/>
            </a:pPr>
            <a:r>
              <a:rPr lang="en-US" sz="14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Reduce() //Update </a:t>
            </a:r>
            <a:r>
              <a:rPr lang="en-US" sz="1400" b="1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Centroids</a:t>
            </a:r>
            <a:endParaRPr lang="en-US" sz="1400" b="1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spcBef>
                <a:spcPct val="35000"/>
              </a:spcBef>
              <a:spcAft>
                <a:spcPct val="15000"/>
              </a:spcAft>
              <a:buClr>
                <a:srgbClr val="9C5238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all values (p, c) : </a:t>
            </a:r>
          </a:p>
          <a:p>
            <a:pPr marL="685800" lvl="1" indent="-228600">
              <a:spcBef>
                <a:spcPct val="35000"/>
              </a:spcBef>
              <a:spcAft>
                <a:spcPct val="15000"/>
              </a:spcAft>
              <a:buClr>
                <a:srgbClr val="9C5238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+= p; count += c;</a:t>
            </a:r>
          </a:p>
          <a:p>
            <a:pPr marL="228600" indent="-228600">
              <a:spcBef>
                <a:spcPct val="35000"/>
              </a:spcBef>
              <a:spcAft>
                <a:spcPct val="15000"/>
              </a:spcAft>
              <a:buClr>
                <a:srgbClr val="9C5238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Emit(key, (total, count))</a:t>
            </a:r>
          </a:p>
          <a:p>
            <a:pPr marL="228600" indent="-228600">
              <a:spcBef>
                <a:spcPct val="35000"/>
              </a:spcBef>
              <a:spcAft>
                <a:spcPct val="15000"/>
              </a:spcAft>
              <a:buClr>
                <a:srgbClr val="9C5238"/>
              </a:buClr>
              <a:buFont typeface="Wingdings" pitchFamily="2" charset="2"/>
              <a:buChar char="§"/>
              <a:defRPr/>
            </a:pPr>
            <a:endParaRPr lang="en-US" sz="14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600">
              <a:spcBef>
                <a:spcPct val="35000"/>
              </a:spcBef>
              <a:spcAft>
                <a:spcPct val="15000"/>
              </a:spcAft>
              <a:buClr>
                <a:srgbClr val="9C5238"/>
              </a:buClr>
              <a:buFont typeface="Wingdings" pitchFamily="2" charset="2"/>
              <a:buChar char="§"/>
              <a:defRPr/>
            </a:pPr>
            <a:endParaRPr lang="en-US" sz="14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spcBef>
                <a:spcPct val="35000"/>
              </a:spcBef>
              <a:spcAft>
                <a:spcPct val="15000"/>
              </a:spcAft>
              <a:buClr>
                <a:srgbClr val="9C5238"/>
              </a:buClr>
              <a:buFont typeface="Wingdings" pitchFamily="2" charset="2"/>
              <a:buChar char="§"/>
              <a:defRPr/>
            </a:pPr>
            <a:endParaRPr lang="en-US" sz="14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618" name="Group 34"/>
          <p:cNvGrpSpPr>
            <a:grpSpLocks/>
          </p:cNvGrpSpPr>
          <p:nvPr/>
        </p:nvGrpSpPr>
        <p:grpSpPr bwMode="auto">
          <a:xfrm>
            <a:off x="152400" y="4114800"/>
            <a:ext cx="2286000" cy="1219200"/>
            <a:chOff x="838200" y="4114800"/>
            <a:chExt cx="2286000" cy="1219200"/>
          </a:xfrm>
        </p:grpSpPr>
        <p:sp>
          <p:nvSpPr>
            <p:cNvPr id="36" name="Rounded Rectangle 35"/>
            <p:cNvSpPr/>
            <p:nvPr/>
          </p:nvSpPr>
          <p:spPr bwMode="auto">
            <a:xfrm>
              <a:off x="838200" y="4114800"/>
              <a:ext cx="2286000" cy="12192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Map1 </a:t>
              </a:r>
            </a:p>
            <a:p>
              <a:pPr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Map2</a:t>
              </a:r>
            </a:p>
            <a:p>
              <a:pPr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centroids</a:t>
              </a:r>
              <a:endPara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45" name="Oval 15"/>
            <p:cNvSpPr>
              <a:spLocks noChangeArrowheads="1"/>
            </p:cNvSpPr>
            <p:nvPr/>
          </p:nvSpPr>
          <p:spPr bwMode="auto">
            <a:xfrm>
              <a:off x="2743200" y="5029200"/>
              <a:ext cx="152400" cy="152400"/>
            </a:xfrm>
            <a:prstGeom prst="ellipse">
              <a:avLst/>
            </a:prstGeom>
            <a:solidFill>
              <a:srgbClr val="C00000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46" name="Oval 37"/>
            <p:cNvSpPr>
              <a:spLocks noChangeArrowheads="1"/>
            </p:cNvSpPr>
            <p:nvPr/>
          </p:nvSpPr>
          <p:spPr bwMode="auto">
            <a:xfrm>
              <a:off x="2743200" y="4267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47" name="Oval 38"/>
            <p:cNvSpPr>
              <a:spLocks noChangeArrowheads="1"/>
            </p:cNvSpPr>
            <p:nvPr/>
          </p:nvSpPr>
          <p:spPr bwMode="auto">
            <a:xfrm>
              <a:off x="2743200" y="4613364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62"/>
          <p:cNvGrpSpPr>
            <a:grpSpLocks/>
          </p:cNvGrpSpPr>
          <p:nvPr/>
        </p:nvGrpSpPr>
        <p:grpSpPr bwMode="auto">
          <a:xfrm>
            <a:off x="1066800" y="2057400"/>
            <a:ext cx="1676400" cy="1447800"/>
            <a:chOff x="1066800" y="2057400"/>
            <a:chExt cx="1676400" cy="1447800"/>
          </a:xfrm>
        </p:grpSpPr>
        <p:grpSp>
          <p:nvGrpSpPr>
            <p:cNvPr id="25620" name="Group 19"/>
            <p:cNvGrpSpPr>
              <a:grpSpLocks/>
            </p:cNvGrpSpPr>
            <p:nvPr/>
          </p:nvGrpSpPr>
          <p:grpSpPr bwMode="auto">
            <a:xfrm>
              <a:off x="1066800" y="2057400"/>
              <a:ext cx="1676400" cy="1447800"/>
              <a:chOff x="1066800" y="2057400"/>
              <a:chExt cx="1676400" cy="1447800"/>
            </a:xfrm>
          </p:grpSpPr>
          <p:sp>
            <p:nvSpPr>
              <p:cNvPr id="25625" name="Oval 5"/>
              <p:cNvSpPr>
                <a:spLocks noChangeArrowheads="1"/>
              </p:cNvSpPr>
              <p:nvPr/>
            </p:nvSpPr>
            <p:spPr bwMode="auto">
              <a:xfrm>
                <a:off x="1295400" y="22860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rgbClr val="9C5238"/>
                  </a:buClr>
                  <a:buFont typeface="Wingdings" pitchFamily="2" charset="2"/>
                  <a:buNone/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26" name="Oval 6"/>
              <p:cNvSpPr>
                <a:spLocks noChangeArrowheads="1"/>
              </p:cNvSpPr>
              <p:nvPr/>
            </p:nvSpPr>
            <p:spPr bwMode="auto">
              <a:xfrm>
                <a:off x="1066800" y="20574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rgbClr val="9C5238"/>
                  </a:buClr>
                  <a:buFont typeface="Wingdings" pitchFamily="2" charset="2"/>
                  <a:buNone/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27" name="Oval 7"/>
              <p:cNvSpPr>
                <a:spLocks noChangeArrowheads="1"/>
              </p:cNvSpPr>
              <p:nvPr/>
            </p:nvSpPr>
            <p:spPr bwMode="auto">
              <a:xfrm>
                <a:off x="1600200" y="20574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rgbClr val="9C5238"/>
                  </a:buClr>
                  <a:buFont typeface="Wingdings" pitchFamily="2" charset="2"/>
                  <a:buNone/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28" name="Oval 8"/>
              <p:cNvSpPr>
                <a:spLocks noChangeArrowheads="1"/>
              </p:cNvSpPr>
              <p:nvPr/>
            </p:nvSpPr>
            <p:spPr bwMode="auto">
              <a:xfrm>
                <a:off x="2590800" y="21336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rgbClr val="9C5238"/>
                  </a:buClr>
                  <a:buFont typeface="Wingdings" pitchFamily="2" charset="2"/>
                  <a:buNone/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29" name="Oval 9"/>
              <p:cNvSpPr>
                <a:spLocks noChangeArrowheads="1"/>
              </p:cNvSpPr>
              <p:nvPr/>
            </p:nvSpPr>
            <p:spPr bwMode="auto">
              <a:xfrm>
                <a:off x="2286000" y="21336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rgbClr val="9C5238"/>
                  </a:buClr>
                  <a:buFont typeface="Wingdings" pitchFamily="2" charset="2"/>
                  <a:buNone/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30" name="Oval 10"/>
              <p:cNvSpPr>
                <a:spLocks noChangeArrowheads="1"/>
              </p:cNvSpPr>
              <p:nvPr/>
            </p:nvSpPr>
            <p:spPr bwMode="auto">
              <a:xfrm>
                <a:off x="2209800" y="23622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rgbClr val="9C5238"/>
                  </a:buClr>
                  <a:buFont typeface="Wingdings" pitchFamily="2" charset="2"/>
                  <a:buNone/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32" name="Oval 12"/>
              <p:cNvSpPr>
                <a:spLocks noChangeArrowheads="1"/>
              </p:cNvSpPr>
              <p:nvPr/>
            </p:nvSpPr>
            <p:spPr bwMode="auto">
              <a:xfrm>
                <a:off x="1752600" y="32766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rgbClr val="9C5238"/>
                  </a:buClr>
                  <a:buFont typeface="Wingdings" pitchFamily="2" charset="2"/>
                  <a:buNone/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33" name="Oval 13"/>
              <p:cNvSpPr>
                <a:spLocks noChangeArrowheads="1"/>
              </p:cNvSpPr>
              <p:nvPr/>
            </p:nvSpPr>
            <p:spPr bwMode="auto">
              <a:xfrm>
                <a:off x="1447800" y="32004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rgbClr val="9C5238"/>
                  </a:buClr>
                  <a:buFont typeface="Wingdings" pitchFamily="2" charset="2"/>
                  <a:buNone/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34" name="Oval 14"/>
              <p:cNvSpPr>
                <a:spLocks noChangeArrowheads="1"/>
              </p:cNvSpPr>
              <p:nvPr/>
            </p:nvSpPr>
            <p:spPr bwMode="auto">
              <a:xfrm>
                <a:off x="1143000" y="33528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rgbClr val="9C5238"/>
                  </a:buClr>
                  <a:buFont typeface="Wingdings" pitchFamily="2" charset="2"/>
                  <a:buNone/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35" name="Oval 15"/>
              <p:cNvSpPr>
                <a:spLocks noChangeArrowheads="1"/>
              </p:cNvSpPr>
              <p:nvPr/>
            </p:nvSpPr>
            <p:spPr bwMode="auto">
              <a:xfrm>
                <a:off x="2286000" y="32766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rgbClr val="9C5238"/>
                  </a:buClr>
                  <a:buFont typeface="Wingdings" pitchFamily="2" charset="2"/>
                  <a:buNone/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40" name="Oval 20"/>
              <p:cNvSpPr>
                <a:spLocks noChangeArrowheads="1"/>
              </p:cNvSpPr>
              <p:nvPr/>
            </p:nvSpPr>
            <p:spPr bwMode="auto">
              <a:xfrm>
                <a:off x="1524000" y="22098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rgbClr val="9C5238"/>
                  </a:buClr>
                  <a:buFont typeface="Wingdings" pitchFamily="2" charset="2"/>
                  <a:buNone/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5621" name="Oval 8"/>
            <p:cNvSpPr>
              <a:spLocks noChangeArrowheads="1"/>
            </p:cNvSpPr>
            <p:nvPr/>
          </p:nvSpPr>
          <p:spPr bwMode="auto">
            <a:xfrm>
              <a:off x="2590800" y="2133600"/>
              <a:ext cx="152400" cy="152400"/>
            </a:xfrm>
            <a:prstGeom prst="ellipse">
              <a:avLst/>
            </a:prstGeom>
            <a:solidFill>
              <a:srgbClr val="C00000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22" name="Oval 13"/>
            <p:cNvSpPr>
              <a:spLocks noChangeArrowheads="1"/>
            </p:cNvSpPr>
            <p:nvPr/>
          </p:nvSpPr>
          <p:spPr bwMode="auto">
            <a:xfrm>
              <a:off x="1447800" y="3200400"/>
              <a:ext cx="152400" cy="152400"/>
            </a:xfrm>
            <a:prstGeom prst="ellipse">
              <a:avLst/>
            </a:prstGeom>
            <a:solidFill>
              <a:srgbClr val="C00000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23" name="Oval 15"/>
            <p:cNvSpPr>
              <a:spLocks noChangeArrowheads="1"/>
            </p:cNvSpPr>
            <p:nvPr/>
          </p:nvSpPr>
          <p:spPr bwMode="auto">
            <a:xfrm>
              <a:off x="2286000" y="3276600"/>
              <a:ext cx="152400" cy="152400"/>
            </a:xfrm>
            <a:prstGeom prst="ellipse">
              <a:avLst/>
            </a:prstGeom>
            <a:solidFill>
              <a:srgbClr val="C00000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24" name="Oval 20"/>
            <p:cNvSpPr>
              <a:spLocks noChangeArrowheads="1"/>
            </p:cNvSpPr>
            <p:nvPr/>
          </p:nvSpPr>
          <p:spPr bwMode="auto">
            <a:xfrm>
              <a:off x="1524000" y="2209800"/>
              <a:ext cx="152400" cy="152400"/>
            </a:xfrm>
            <a:prstGeom prst="ellipse">
              <a:avLst/>
            </a:prstGeom>
            <a:solidFill>
              <a:srgbClr val="C00000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554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21"/>
          <p:cNvGrpSpPr>
            <a:grpSpLocks/>
          </p:cNvGrpSpPr>
          <p:nvPr/>
        </p:nvGrpSpPr>
        <p:grpSpPr bwMode="auto">
          <a:xfrm>
            <a:off x="914400" y="1905000"/>
            <a:ext cx="2133600" cy="1847850"/>
            <a:chOff x="914400" y="1905000"/>
            <a:chExt cx="2133600" cy="1848464"/>
          </a:xfrm>
        </p:grpSpPr>
        <p:sp>
          <p:nvSpPr>
            <p:cNvPr id="26684" name="Oval 104"/>
            <p:cNvSpPr>
              <a:spLocks noChangeArrowheads="1"/>
            </p:cNvSpPr>
            <p:nvPr/>
          </p:nvSpPr>
          <p:spPr bwMode="auto">
            <a:xfrm>
              <a:off x="914400" y="1905000"/>
              <a:ext cx="1066800" cy="914400"/>
            </a:xfrm>
            <a:prstGeom prst="ellipse">
              <a:avLst/>
            </a:prstGeom>
            <a:solidFill>
              <a:srgbClr val="FAFF21">
                <a:alpha val="38823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85" name="Oval 105"/>
            <p:cNvSpPr>
              <a:spLocks noChangeArrowheads="1"/>
            </p:cNvSpPr>
            <p:nvPr/>
          </p:nvSpPr>
          <p:spPr bwMode="auto">
            <a:xfrm>
              <a:off x="1037304" y="2839064"/>
              <a:ext cx="914400" cy="914400"/>
            </a:xfrm>
            <a:prstGeom prst="ellipse">
              <a:avLst/>
            </a:prstGeom>
            <a:solidFill>
              <a:srgbClr val="FAFF21">
                <a:alpha val="38823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86" name="Oval 106"/>
            <p:cNvSpPr>
              <a:spLocks noChangeArrowheads="1"/>
            </p:cNvSpPr>
            <p:nvPr/>
          </p:nvSpPr>
          <p:spPr bwMode="auto">
            <a:xfrm>
              <a:off x="1981200" y="1905000"/>
              <a:ext cx="1066800" cy="685800"/>
            </a:xfrm>
            <a:prstGeom prst="ellipse">
              <a:avLst/>
            </a:prstGeom>
            <a:solidFill>
              <a:srgbClr val="92D050">
                <a:alpha val="4901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87" name="Oval 107"/>
            <p:cNvSpPr>
              <a:spLocks noChangeArrowheads="1"/>
            </p:cNvSpPr>
            <p:nvPr/>
          </p:nvSpPr>
          <p:spPr bwMode="auto">
            <a:xfrm>
              <a:off x="1981200" y="2895600"/>
              <a:ext cx="1066800" cy="685800"/>
            </a:xfrm>
            <a:prstGeom prst="ellipse">
              <a:avLst/>
            </a:prstGeom>
            <a:solidFill>
              <a:srgbClr val="92D050">
                <a:alpha val="4901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6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Map</a:t>
            </a:r>
            <a:r>
              <a:rPr lang="en-US" b="1" dirty="0">
                <a:solidFill>
                  <a:srgbClr val="C00000"/>
                </a:solidFill>
              </a:rPr>
              <a:t>Reduce </a:t>
            </a:r>
            <a:r>
              <a:rPr lang="en-US" dirty="0"/>
              <a:t>– </a:t>
            </a:r>
            <a:r>
              <a:rPr lang="en-US" dirty="0" err="1"/>
              <a:t>KMeans</a:t>
            </a:r>
            <a:endParaRPr lang="en-US" dirty="0"/>
          </a:p>
        </p:txBody>
      </p:sp>
      <p:sp>
        <p:nvSpPr>
          <p:cNvPr id="26628" name="Content Placeholder 2"/>
          <p:cNvSpPr>
            <a:spLocks noGrp="1"/>
          </p:cNvSpPr>
          <p:nvPr>
            <p:ph idx="1"/>
          </p:nvPr>
        </p:nvSpPr>
        <p:spPr>
          <a:xfrm>
            <a:off x="6172200" y="1447800"/>
            <a:ext cx="2743200" cy="5029200"/>
          </a:xfrm>
        </p:spPr>
        <p:txBody>
          <a:bodyPr/>
          <a:lstStyle/>
          <a:p>
            <a:endParaRPr lang="en-US"/>
          </a:p>
        </p:txBody>
      </p:sp>
      <p:sp>
        <p:nvSpPr>
          <p:cNvPr id="2662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1B5380D-DE46-4936-B3E7-E1AEDF9CC9B1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106</a:t>
            </a:fld>
            <a:endParaRPr lang="en-US">
              <a:solidFill>
                <a:srgbClr val="7C8F97">
                  <a:lumMod val="60000"/>
                  <a:lumOff val="4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33" name="Oval 52"/>
          <p:cNvSpPr>
            <a:spLocks noChangeArrowheads="1"/>
          </p:cNvSpPr>
          <p:nvPr/>
        </p:nvSpPr>
        <p:spPr bwMode="auto">
          <a:xfrm>
            <a:off x="2590800" y="2133600"/>
            <a:ext cx="152400" cy="152400"/>
          </a:xfrm>
          <a:prstGeom prst="ellipse">
            <a:avLst/>
          </a:prstGeom>
          <a:solidFill>
            <a:schemeClr val="accent1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rgbClr val="9C5238"/>
              </a:buClr>
              <a:buFont typeface="Wingdings" pitchFamily="2" charset="2"/>
              <a:buNone/>
            </a:pPr>
            <a:endParaRPr 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34" name="Oval 53"/>
          <p:cNvSpPr>
            <a:spLocks noChangeArrowheads="1"/>
          </p:cNvSpPr>
          <p:nvPr/>
        </p:nvSpPr>
        <p:spPr bwMode="auto">
          <a:xfrm>
            <a:off x="1447800" y="3200400"/>
            <a:ext cx="152400" cy="152400"/>
          </a:xfrm>
          <a:prstGeom prst="ellipse">
            <a:avLst/>
          </a:prstGeom>
          <a:solidFill>
            <a:schemeClr val="accent1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rgbClr val="9C5238"/>
              </a:buClr>
              <a:buFont typeface="Wingdings" pitchFamily="2" charset="2"/>
              <a:buNone/>
            </a:pPr>
            <a:endParaRPr 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635" name="Group 54"/>
          <p:cNvGrpSpPr>
            <a:grpSpLocks/>
          </p:cNvGrpSpPr>
          <p:nvPr/>
        </p:nvGrpSpPr>
        <p:grpSpPr bwMode="auto">
          <a:xfrm>
            <a:off x="1066800" y="2057400"/>
            <a:ext cx="1371600" cy="1447800"/>
            <a:chOff x="1066800" y="2057400"/>
            <a:chExt cx="1371600" cy="1447800"/>
          </a:xfrm>
        </p:grpSpPr>
        <p:sp>
          <p:nvSpPr>
            <p:cNvPr id="26677" name="Oval 55"/>
            <p:cNvSpPr>
              <a:spLocks noChangeArrowheads="1"/>
            </p:cNvSpPr>
            <p:nvPr/>
          </p:nvSpPr>
          <p:spPr bwMode="auto">
            <a:xfrm>
              <a:off x="1295400" y="22860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78" name="Oval 56"/>
            <p:cNvSpPr>
              <a:spLocks noChangeArrowheads="1"/>
            </p:cNvSpPr>
            <p:nvPr/>
          </p:nvSpPr>
          <p:spPr bwMode="auto">
            <a:xfrm>
              <a:off x="1066800" y="2057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79" name="Oval 57"/>
            <p:cNvSpPr>
              <a:spLocks noChangeArrowheads="1"/>
            </p:cNvSpPr>
            <p:nvPr/>
          </p:nvSpPr>
          <p:spPr bwMode="auto">
            <a:xfrm>
              <a:off x="1600200" y="2057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80" name="Oval 58"/>
            <p:cNvSpPr>
              <a:spLocks noChangeArrowheads="1"/>
            </p:cNvSpPr>
            <p:nvPr/>
          </p:nvSpPr>
          <p:spPr bwMode="auto">
            <a:xfrm>
              <a:off x="2286000" y="2133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81" name="Oval 59"/>
            <p:cNvSpPr>
              <a:spLocks noChangeArrowheads="1"/>
            </p:cNvSpPr>
            <p:nvPr/>
          </p:nvSpPr>
          <p:spPr bwMode="auto">
            <a:xfrm>
              <a:off x="2209800" y="2362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82" name="Oval 60"/>
            <p:cNvSpPr>
              <a:spLocks noChangeArrowheads="1"/>
            </p:cNvSpPr>
            <p:nvPr/>
          </p:nvSpPr>
          <p:spPr bwMode="auto">
            <a:xfrm>
              <a:off x="1752600" y="3276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83" name="Oval 61"/>
            <p:cNvSpPr>
              <a:spLocks noChangeArrowheads="1"/>
            </p:cNvSpPr>
            <p:nvPr/>
          </p:nvSpPr>
          <p:spPr bwMode="auto">
            <a:xfrm>
              <a:off x="1143000" y="3352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636" name="Oval 62"/>
          <p:cNvSpPr>
            <a:spLocks noChangeArrowheads="1"/>
          </p:cNvSpPr>
          <p:nvPr/>
        </p:nvSpPr>
        <p:spPr bwMode="auto">
          <a:xfrm>
            <a:off x="2286000" y="3276600"/>
            <a:ext cx="152400" cy="152400"/>
          </a:xfrm>
          <a:prstGeom prst="ellipse">
            <a:avLst/>
          </a:prstGeom>
          <a:solidFill>
            <a:schemeClr val="accent1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rgbClr val="9C5238"/>
              </a:buClr>
              <a:buFont typeface="Wingdings" pitchFamily="2" charset="2"/>
              <a:buNone/>
            </a:pPr>
            <a:endParaRPr 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37" name="Oval 63"/>
          <p:cNvSpPr>
            <a:spLocks noChangeArrowheads="1"/>
          </p:cNvSpPr>
          <p:nvPr/>
        </p:nvSpPr>
        <p:spPr bwMode="auto">
          <a:xfrm>
            <a:off x="1524000" y="2209800"/>
            <a:ext cx="152400" cy="152400"/>
          </a:xfrm>
          <a:prstGeom prst="ellipse">
            <a:avLst/>
          </a:prstGeom>
          <a:solidFill>
            <a:schemeClr val="accent1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rgbClr val="9C5238"/>
              </a:buClr>
              <a:buFont typeface="Wingdings" pitchFamily="2" charset="2"/>
              <a:buNone/>
            </a:pPr>
            <a:endParaRPr 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638" name="Group 64"/>
          <p:cNvGrpSpPr>
            <a:grpSpLocks/>
          </p:cNvGrpSpPr>
          <p:nvPr/>
        </p:nvGrpSpPr>
        <p:grpSpPr bwMode="auto">
          <a:xfrm>
            <a:off x="1295400" y="2514600"/>
            <a:ext cx="1524000" cy="1066800"/>
            <a:chOff x="1295400" y="2514600"/>
            <a:chExt cx="1524000" cy="1066800"/>
          </a:xfrm>
        </p:grpSpPr>
        <p:sp>
          <p:nvSpPr>
            <p:cNvPr id="26671" name="Oval 65"/>
            <p:cNvSpPr>
              <a:spLocks noChangeArrowheads="1"/>
            </p:cNvSpPr>
            <p:nvPr/>
          </p:nvSpPr>
          <p:spPr bwMode="auto">
            <a:xfrm>
              <a:off x="1524000" y="29718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72" name="Oval 66"/>
            <p:cNvSpPr>
              <a:spLocks noChangeArrowheads="1"/>
            </p:cNvSpPr>
            <p:nvPr/>
          </p:nvSpPr>
          <p:spPr bwMode="auto">
            <a:xfrm>
              <a:off x="2438400" y="34290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73" name="Oval 67"/>
            <p:cNvSpPr>
              <a:spLocks noChangeArrowheads="1"/>
            </p:cNvSpPr>
            <p:nvPr/>
          </p:nvSpPr>
          <p:spPr bwMode="auto">
            <a:xfrm>
              <a:off x="1524000" y="25146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74" name="Oval 68"/>
            <p:cNvSpPr>
              <a:spLocks noChangeArrowheads="1"/>
            </p:cNvSpPr>
            <p:nvPr/>
          </p:nvSpPr>
          <p:spPr bwMode="auto">
            <a:xfrm>
              <a:off x="2057400" y="30480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75" name="Oval 69"/>
            <p:cNvSpPr>
              <a:spLocks noChangeArrowheads="1"/>
            </p:cNvSpPr>
            <p:nvPr/>
          </p:nvSpPr>
          <p:spPr bwMode="auto">
            <a:xfrm>
              <a:off x="1295400" y="25908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76" name="Oval 70"/>
            <p:cNvSpPr>
              <a:spLocks noChangeArrowheads="1"/>
            </p:cNvSpPr>
            <p:nvPr/>
          </p:nvSpPr>
          <p:spPr bwMode="auto">
            <a:xfrm>
              <a:off x="2667000" y="31242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639" name="Oval 8"/>
          <p:cNvSpPr>
            <a:spLocks noChangeArrowheads="1"/>
          </p:cNvSpPr>
          <p:nvPr/>
        </p:nvSpPr>
        <p:spPr bwMode="auto">
          <a:xfrm>
            <a:off x="2590800" y="2133600"/>
            <a:ext cx="152400" cy="152400"/>
          </a:xfrm>
          <a:prstGeom prst="ellipse">
            <a:avLst/>
          </a:prstGeom>
          <a:solidFill>
            <a:srgbClr val="C0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rgbClr val="9C5238"/>
              </a:buClr>
              <a:buFont typeface="Wingdings" pitchFamily="2" charset="2"/>
              <a:buNone/>
            </a:pPr>
            <a:r>
              <a:rPr lang="en-US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6640" name="Oval 13"/>
          <p:cNvSpPr>
            <a:spLocks noChangeArrowheads="1"/>
          </p:cNvSpPr>
          <p:nvPr/>
        </p:nvSpPr>
        <p:spPr bwMode="auto">
          <a:xfrm>
            <a:off x="1447800" y="3200400"/>
            <a:ext cx="152400" cy="152400"/>
          </a:xfrm>
          <a:prstGeom prst="ellipse">
            <a:avLst/>
          </a:prstGeom>
          <a:solidFill>
            <a:srgbClr val="C0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rgbClr val="9C5238"/>
              </a:buClr>
              <a:buFont typeface="Wingdings" pitchFamily="2" charset="2"/>
              <a:buNone/>
            </a:pPr>
            <a:r>
              <a:rPr lang="en-US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6641" name="Oval 15"/>
          <p:cNvSpPr>
            <a:spLocks noChangeArrowheads="1"/>
          </p:cNvSpPr>
          <p:nvPr/>
        </p:nvSpPr>
        <p:spPr bwMode="auto">
          <a:xfrm>
            <a:off x="2286000" y="3276600"/>
            <a:ext cx="152400" cy="152400"/>
          </a:xfrm>
          <a:prstGeom prst="ellipse">
            <a:avLst/>
          </a:prstGeom>
          <a:solidFill>
            <a:srgbClr val="C0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rgbClr val="9C5238"/>
              </a:buClr>
              <a:buFont typeface="Wingdings" pitchFamily="2" charset="2"/>
              <a:buNone/>
            </a:pPr>
            <a:r>
              <a:rPr lang="en-US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6642" name="Oval 20"/>
          <p:cNvSpPr>
            <a:spLocks noChangeArrowheads="1"/>
          </p:cNvSpPr>
          <p:nvPr/>
        </p:nvSpPr>
        <p:spPr bwMode="auto">
          <a:xfrm>
            <a:off x="1524000" y="2209800"/>
            <a:ext cx="152400" cy="152400"/>
          </a:xfrm>
          <a:prstGeom prst="ellipse">
            <a:avLst/>
          </a:prstGeom>
          <a:solidFill>
            <a:srgbClr val="C0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rgbClr val="9C5238"/>
              </a:buClr>
              <a:buFont typeface="Wingdings" pitchFamily="2" charset="2"/>
              <a:buNone/>
            </a:pPr>
            <a:r>
              <a:rPr lang="en-US" sz="11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643" name="Straight Arrow Connector 76"/>
          <p:cNvCxnSpPr>
            <a:cxnSpLocks noChangeShapeType="1"/>
            <a:stCxn id="26678" idx="6"/>
            <a:endCxn id="26642" idx="1"/>
          </p:cNvCxnSpPr>
          <p:nvPr/>
        </p:nvCxnSpPr>
        <p:spPr bwMode="auto">
          <a:xfrm>
            <a:off x="1219200" y="2133600"/>
            <a:ext cx="327025" cy="984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44" name="Straight Arrow Connector 78"/>
          <p:cNvCxnSpPr>
            <a:cxnSpLocks noChangeShapeType="1"/>
            <a:stCxn id="26677" idx="6"/>
            <a:endCxn id="26642" idx="2"/>
          </p:cNvCxnSpPr>
          <p:nvPr/>
        </p:nvCxnSpPr>
        <p:spPr bwMode="auto">
          <a:xfrm flipV="1">
            <a:off x="1447800" y="2286000"/>
            <a:ext cx="76200" cy="76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45" name="Straight Arrow Connector 80"/>
          <p:cNvCxnSpPr>
            <a:cxnSpLocks noChangeShapeType="1"/>
            <a:stCxn id="26675" idx="7"/>
            <a:endCxn id="26642" idx="3"/>
          </p:cNvCxnSpPr>
          <p:nvPr/>
        </p:nvCxnSpPr>
        <p:spPr bwMode="auto">
          <a:xfrm rot="5400000" flipH="1" flipV="1">
            <a:off x="1349375" y="2416175"/>
            <a:ext cx="273050" cy="1206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46" name="Straight Arrow Connector 84"/>
          <p:cNvCxnSpPr>
            <a:cxnSpLocks noChangeShapeType="1"/>
            <a:stCxn id="26679" idx="4"/>
            <a:endCxn id="26642" idx="0"/>
          </p:cNvCxnSpPr>
          <p:nvPr/>
        </p:nvCxnSpPr>
        <p:spPr bwMode="auto">
          <a:xfrm rot="5400000">
            <a:off x="1638300" y="2171701"/>
            <a:ext cx="3175" cy="76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47" name="Straight Arrow Connector 86"/>
          <p:cNvCxnSpPr>
            <a:cxnSpLocks noChangeShapeType="1"/>
            <a:stCxn id="26673" idx="0"/>
            <a:endCxn id="26642" idx="4"/>
          </p:cNvCxnSpPr>
          <p:nvPr/>
        </p:nvCxnSpPr>
        <p:spPr bwMode="auto">
          <a:xfrm rot="5400000" flipH="1" flipV="1">
            <a:off x="1524001" y="2438400"/>
            <a:ext cx="1524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48" name="Straight Arrow Connector 88"/>
          <p:cNvCxnSpPr>
            <a:cxnSpLocks noChangeShapeType="1"/>
            <a:stCxn id="26680" idx="6"/>
            <a:endCxn id="26639" idx="2"/>
          </p:cNvCxnSpPr>
          <p:nvPr/>
        </p:nvCxnSpPr>
        <p:spPr bwMode="auto">
          <a:xfrm>
            <a:off x="2438400" y="2209800"/>
            <a:ext cx="1524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49" name="Straight Arrow Connector 90"/>
          <p:cNvCxnSpPr>
            <a:cxnSpLocks noChangeShapeType="1"/>
            <a:stCxn id="26681" idx="6"/>
            <a:endCxn id="26639" idx="3"/>
          </p:cNvCxnSpPr>
          <p:nvPr/>
        </p:nvCxnSpPr>
        <p:spPr bwMode="auto">
          <a:xfrm flipV="1">
            <a:off x="2362200" y="2263775"/>
            <a:ext cx="250825" cy="1746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50" name="Straight Arrow Connector 92"/>
          <p:cNvCxnSpPr>
            <a:cxnSpLocks noChangeShapeType="1"/>
            <a:stCxn id="26674" idx="5"/>
            <a:endCxn id="26641" idx="1"/>
          </p:cNvCxnSpPr>
          <p:nvPr/>
        </p:nvCxnSpPr>
        <p:spPr bwMode="auto">
          <a:xfrm rot="16200000" flipH="1">
            <a:off x="2187575" y="3178175"/>
            <a:ext cx="120650" cy="1206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51" name="Straight Arrow Connector 94"/>
          <p:cNvCxnSpPr>
            <a:cxnSpLocks noChangeShapeType="1"/>
            <a:stCxn id="26676" idx="2"/>
            <a:endCxn id="26641" idx="7"/>
          </p:cNvCxnSpPr>
          <p:nvPr/>
        </p:nvCxnSpPr>
        <p:spPr bwMode="auto">
          <a:xfrm rot="10800000" flipV="1">
            <a:off x="2416175" y="3200400"/>
            <a:ext cx="250825" cy="984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52" name="Straight Arrow Connector 96"/>
          <p:cNvCxnSpPr>
            <a:cxnSpLocks noChangeShapeType="1"/>
            <a:stCxn id="26672" idx="1"/>
            <a:endCxn id="26641" idx="4"/>
          </p:cNvCxnSpPr>
          <p:nvPr/>
        </p:nvCxnSpPr>
        <p:spPr bwMode="auto">
          <a:xfrm rot="16200000" flipV="1">
            <a:off x="2400300" y="3390900"/>
            <a:ext cx="22225" cy="984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53" name="Straight Arrow Connector 98"/>
          <p:cNvCxnSpPr>
            <a:cxnSpLocks noChangeShapeType="1"/>
            <a:stCxn id="26671" idx="4"/>
            <a:endCxn id="26640" idx="0"/>
          </p:cNvCxnSpPr>
          <p:nvPr/>
        </p:nvCxnSpPr>
        <p:spPr bwMode="auto">
          <a:xfrm rot="5400000">
            <a:off x="1524000" y="3124200"/>
            <a:ext cx="76200" cy="76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54" name="Straight Arrow Connector 100"/>
          <p:cNvCxnSpPr>
            <a:cxnSpLocks noChangeShapeType="1"/>
            <a:stCxn id="26683" idx="6"/>
            <a:endCxn id="26640" idx="3"/>
          </p:cNvCxnSpPr>
          <p:nvPr/>
        </p:nvCxnSpPr>
        <p:spPr bwMode="auto">
          <a:xfrm flipV="1">
            <a:off x="1295400" y="3330575"/>
            <a:ext cx="174625" cy="984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55" name="Straight Arrow Connector 102"/>
          <p:cNvCxnSpPr>
            <a:cxnSpLocks noChangeShapeType="1"/>
            <a:stCxn id="26682" idx="1"/>
            <a:endCxn id="26640" idx="5"/>
          </p:cNvCxnSpPr>
          <p:nvPr/>
        </p:nvCxnSpPr>
        <p:spPr bwMode="auto">
          <a:xfrm rot="-5400000" flipH="1" flipV="1">
            <a:off x="1660525" y="3216275"/>
            <a:ext cx="31750" cy="1968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26656" name="Group 112"/>
          <p:cNvGrpSpPr>
            <a:grpSpLocks/>
          </p:cNvGrpSpPr>
          <p:nvPr/>
        </p:nvGrpSpPr>
        <p:grpSpPr bwMode="auto">
          <a:xfrm>
            <a:off x="152400" y="4114800"/>
            <a:ext cx="2286000" cy="1219200"/>
            <a:chOff x="838200" y="4114800"/>
            <a:chExt cx="2286000" cy="1219200"/>
          </a:xfrm>
        </p:grpSpPr>
        <p:sp>
          <p:nvSpPr>
            <p:cNvPr id="109" name="Rounded Rectangle 108"/>
            <p:cNvSpPr/>
            <p:nvPr/>
          </p:nvSpPr>
          <p:spPr bwMode="auto">
            <a:xfrm>
              <a:off x="838200" y="4114800"/>
              <a:ext cx="2286000" cy="12192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Map1 </a:t>
              </a:r>
            </a:p>
            <a:p>
              <a:pPr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Map2</a:t>
              </a:r>
            </a:p>
            <a:p>
              <a:pPr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centroids</a:t>
              </a:r>
              <a:endPara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68" name="Oval 15"/>
            <p:cNvSpPr>
              <a:spLocks noChangeArrowheads="1"/>
            </p:cNvSpPr>
            <p:nvPr/>
          </p:nvSpPr>
          <p:spPr bwMode="auto">
            <a:xfrm>
              <a:off x="2743200" y="5029200"/>
              <a:ext cx="152400" cy="152400"/>
            </a:xfrm>
            <a:prstGeom prst="ellipse">
              <a:avLst/>
            </a:prstGeom>
            <a:solidFill>
              <a:srgbClr val="C00000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69" name="Oval 110"/>
            <p:cNvSpPr>
              <a:spLocks noChangeArrowheads="1"/>
            </p:cNvSpPr>
            <p:nvPr/>
          </p:nvSpPr>
          <p:spPr bwMode="auto">
            <a:xfrm>
              <a:off x="2743200" y="4267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70" name="Oval 111"/>
            <p:cNvSpPr>
              <a:spLocks noChangeArrowheads="1"/>
            </p:cNvSpPr>
            <p:nvPr/>
          </p:nvSpPr>
          <p:spPr bwMode="auto">
            <a:xfrm>
              <a:off x="2743200" y="4613364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120"/>
          <p:cNvGrpSpPr>
            <a:grpSpLocks/>
          </p:cNvGrpSpPr>
          <p:nvPr/>
        </p:nvGrpSpPr>
        <p:grpSpPr bwMode="auto">
          <a:xfrm>
            <a:off x="2743200" y="4114800"/>
            <a:ext cx="2286000" cy="1219200"/>
            <a:chOff x="2743200" y="4114800"/>
            <a:chExt cx="2286000" cy="1219200"/>
          </a:xfrm>
        </p:grpSpPr>
        <p:sp>
          <p:nvSpPr>
            <p:cNvPr id="115" name="Rounded Rectangle 114"/>
            <p:cNvSpPr/>
            <p:nvPr/>
          </p:nvSpPr>
          <p:spPr bwMode="auto">
            <a:xfrm>
              <a:off x="2743200" y="4114800"/>
              <a:ext cx="2286000" cy="12192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Reduce1</a:t>
              </a:r>
            </a:p>
            <a:p>
              <a:pPr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Reduce2</a:t>
              </a:r>
            </a:p>
          </p:txBody>
        </p:sp>
        <p:sp>
          <p:nvSpPr>
            <p:cNvPr id="26663" name="Oval 118"/>
            <p:cNvSpPr>
              <a:spLocks noChangeArrowheads="1"/>
            </p:cNvSpPr>
            <p:nvPr/>
          </p:nvSpPr>
          <p:spPr bwMode="auto">
            <a:xfrm>
              <a:off x="4191000" y="4800600"/>
              <a:ext cx="533400" cy="381000"/>
            </a:xfrm>
            <a:prstGeom prst="ellipse">
              <a:avLst/>
            </a:prstGeom>
            <a:solidFill>
              <a:srgbClr val="92D050">
                <a:alpha val="76862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64" name="Oval 119"/>
            <p:cNvSpPr>
              <a:spLocks noChangeArrowheads="1"/>
            </p:cNvSpPr>
            <p:nvPr/>
          </p:nvSpPr>
          <p:spPr bwMode="auto">
            <a:xfrm>
              <a:off x="4191000" y="4267200"/>
              <a:ext cx="609600" cy="381000"/>
            </a:xfrm>
            <a:prstGeom prst="ellipse">
              <a:avLst/>
            </a:prstGeom>
            <a:solidFill>
              <a:srgbClr val="FAFF21">
                <a:alpha val="8313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658" name="TextBox 123"/>
          <p:cNvSpPr txBox="1">
            <a:spLocks noChangeArrowheads="1"/>
          </p:cNvSpPr>
          <p:nvPr/>
        </p:nvSpPr>
        <p:spPr bwMode="auto">
          <a:xfrm>
            <a:off x="3124200" y="1905000"/>
            <a:ext cx="2209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Map: assign each </a:t>
            </a:r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closest centroids</a:t>
            </a:r>
          </a:p>
        </p:txBody>
      </p:sp>
      <p:sp>
        <p:nvSpPr>
          <p:cNvPr id="148" name="TextBox 147"/>
          <p:cNvSpPr txBox="1">
            <a:spLocks noChangeArrowheads="1"/>
          </p:cNvSpPr>
          <p:nvPr/>
        </p:nvSpPr>
        <p:spPr bwMode="auto">
          <a:xfrm>
            <a:off x="3124200" y="2743200"/>
            <a:ext cx="23622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Reduce: update each centroid with its new location (total, count)</a:t>
            </a:r>
          </a:p>
        </p:txBody>
      </p:sp>
      <p:sp>
        <p:nvSpPr>
          <p:cNvPr id="58" name="Content Placeholder 2"/>
          <p:cNvSpPr txBox="1">
            <a:spLocks/>
          </p:cNvSpPr>
          <p:nvPr/>
        </p:nvSpPr>
        <p:spPr bwMode="auto">
          <a:xfrm>
            <a:off x="5562600" y="1447800"/>
            <a:ext cx="3429000" cy="3200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92075" tIns="46038" rIns="92075" bIns="46038"/>
          <a:lstStyle/>
          <a:p>
            <a:pPr marL="228600" indent="-228600">
              <a:spcBef>
                <a:spcPct val="35000"/>
              </a:spcBef>
              <a:spcAft>
                <a:spcPct val="15000"/>
              </a:spcAft>
              <a:buClr>
                <a:srgbClr val="9C5238"/>
              </a:buClr>
              <a:buFont typeface="Wingdings" pitchFamily="2" charset="2"/>
              <a:buNone/>
              <a:defRPr/>
            </a:pPr>
            <a:r>
              <a:rPr lang="en-US" sz="1400" b="1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KmeansIter</a:t>
            </a:r>
            <a:r>
              <a:rPr lang="en-US" sz="14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228600" indent="-228600">
              <a:spcBef>
                <a:spcPct val="35000"/>
              </a:spcBef>
              <a:spcAft>
                <a:spcPct val="15000"/>
              </a:spcAft>
              <a:buClr>
                <a:srgbClr val="9C5238"/>
              </a:buClr>
              <a:defRPr/>
            </a:pPr>
            <a:r>
              <a:rPr lang="en-US" sz="14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Map(p) // Assign Cluster</a:t>
            </a:r>
          </a:p>
          <a:p>
            <a:pPr marL="228600" indent="-228600">
              <a:spcBef>
                <a:spcPct val="35000"/>
              </a:spcBef>
              <a:spcAft>
                <a:spcPct val="15000"/>
              </a:spcAft>
              <a:buClr>
                <a:srgbClr val="9C5238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c in clusters:</a:t>
            </a:r>
          </a:p>
          <a:p>
            <a:pPr marL="685800" lvl="1" indent="-228600">
              <a:spcBef>
                <a:spcPct val="35000"/>
              </a:spcBef>
              <a:spcAft>
                <a:spcPct val="15000"/>
              </a:spcAft>
              <a:buClr>
                <a:srgbClr val="9C5238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dist(</a:t>
            </a:r>
            <a:r>
              <a:rPr lang="en-US" sz="14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p,c</a:t>
            </a:r>
            <a: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)&lt;</a:t>
            </a:r>
            <a:r>
              <a:rPr lang="en-US" sz="14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minDist</a:t>
            </a:r>
            <a: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n-US" sz="14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minC</a:t>
            </a:r>
            <a: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=c, </a:t>
            </a:r>
            <a:r>
              <a:rPr lang="en-US" sz="14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minDist</a:t>
            </a:r>
            <a: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dist(</a:t>
            </a:r>
            <a:r>
              <a:rPr lang="en-US" sz="14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p,c</a:t>
            </a:r>
            <a: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28600" indent="-228600">
              <a:spcBef>
                <a:spcPct val="35000"/>
              </a:spcBef>
              <a:spcAft>
                <a:spcPct val="15000"/>
              </a:spcAft>
              <a:buClr>
                <a:srgbClr val="9C5238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Emit(minC.id, (p, 1))</a:t>
            </a:r>
          </a:p>
          <a:p>
            <a:pPr marL="228600" indent="-228600">
              <a:spcBef>
                <a:spcPct val="35000"/>
              </a:spcBef>
              <a:spcAft>
                <a:spcPct val="15000"/>
              </a:spcAft>
              <a:buClr>
                <a:srgbClr val="9C5238"/>
              </a:buClr>
              <a:defRPr/>
            </a:pPr>
            <a:r>
              <a:rPr lang="en-US" sz="14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Reduce() //Update </a:t>
            </a:r>
            <a:r>
              <a:rPr lang="en-US" sz="1400" b="1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Centroids</a:t>
            </a:r>
            <a:endParaRPr lang="en-US" sz="1400" b="1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spcBef>
                <a:spcPct val="35000"/>
              </a:spcBef>
              <a:spcAft>
                <a:spcPct val="15000"/>
              </a:spcAft>
              <a:buClr>
                <a:srgbClr val="9C5238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all values (p, c) : </a:t>
            </a:r>
          </a:p>
          <a:p>
            <a:pPr marL="685800" lvl="1" indent="-228600">
              <a:spcBef>
                <a:spcPct val="35000"/>
              </a:spcBef>
              <a:spcAft>
                <a:spcPct val="15000"/>
              </a:spcAft>
              <a:buClr>
                <a:srgbClr val="9C5238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+= p; count += c;</a:t>
            </a:r>
          </a:p>
          <a:p>
            <a:pPr marL="228600" indent="-228600">
              <a:spcBef>
                <a:spcPct val="35000"/>
              </a:spcBef>
              <a:spcAft>
                <a:spcPct val="15000"/>
              </a:spcAft>
              <a:buClr>
                <a:srgbClr val="9C5238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Emit(key, (total, count))</a:t>
            </a:r>
          </a:p>
          <a:p>
            <a:pPr marL="228600" indent="-228600">
              <a:spcBef>
                <a:spcPct val="35000"/>
              </a:spcBef>
              <a:spcAft>
                <a:spcPct val="15000"/>
              </a:spcAft>
              <a:buClr>
                <a:srgbClr val="9C5238"/>
              </a:buClr>
              <a:buFont typeface="Wingdings" pitchFamily="2" charset="2"/>
              <a:buChar char="§"/>
              <a:defRPr/>
            </a:pPr>
            <a:endParaRPr lang="en-US" sz="14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600">
              <a:spcBef>
                <a:spcPct val="35000"/>
              </a:spcBef>
              <a:spcAft>
                <a:spcPct val="15000"/>
              </a:spcAft>
              <a:buClr>
                <a:srgbClr val="9C5238"/>
              </a:buClr>
              <a:buFont typeface="Wingdings" pitchFamily="2" charset="2"/>
              <a:buChar char="§"/>
              <a:defRPr/>
            </a:pPr>
            <a:endParaRPr lang="en-US" sz="14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spcBef>
                <a:spcPct val="35000"/>
              </a:spcBef>
              <a:spcAft>
                <a:spcPct val="15000"/>
              </a:spcAft>
              <a:buClr>
                <a:srgbClr val="9C5238"/>
              </a:buClr>
              <a:buFont typeface="Wingdings" pitchFamily="2" charset="2"/>
              <a:buChar char="§"/>
              <a:defRPr/>
            </a:pPr>
            <a:endParaRPr lang="en-US" sz="14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4512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990600" y="1905000"/>
            <a:ext cx="838200" cy="457200"/>
          </a:xfrm>
          <a:prstGeom prst="ellipse">
            <a:avLst/>
          </a:prstGeom>
          <a:solidFill>
            <a:schemeClr val="accent1">
              <a:alpha val="39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r"/>
            <a:endParaRPr 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699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Map</a:t>
            </a:r>
            <a:r>
              <a:rPr lang="en-US" b="1" dirty="0">
                <a:solidFill>
                  <a:srgbClr val="C00000"/>
                </a:solidFill>
              </a:rPr>
              <a:t>Reduce</a:t>
            </a:r>
            <a:r>
              <a:rPr lang="en-US" dirty="0"/>
              <a:t> </a:t>
            </a:r>
            <a:r>
              <a:rPr lang="en-US" dirty="0" err="1"/>
              <a:t>kNN</a:t>
            </a:r>
            <a:endParaRPr lang="en-US" dirty="0"/>
          </a:p>
        </p:txBody>
      </p:sp>
      <p:grpSp>
        <p:nvGrpSpPr>
          <p:cNvPr id="29700" name="Group 24"/>
          <p:cNvGrpSpPr>
            <a:grpSpLocks/>
          </p:cNvGrpSpPr>
          <p:nvPr/>
        </p:nvGrpSpPr>
        <p:grpSpPr bwMode="auto">
          <a:xfrm>
            <a:off x="1066800" y="2057400"/>
            <a:ext cx="1752600" cy="1524000"/>
            <a:chOff x="1066800" y="2057400"/>
            <a:chExt cx="1752600" cy="1524000"/>
          </a:xfrm>
        </p:grpSpPr>
        <p:sp>
          <p:nvSpPr>
            <p:cNvPr id="29721" name="Oval 5"/>
            <p:cNvSpPr>
              <a:spLocks noChangeArrowheads="1"/>
            </p:cNvSpPr>
            <p:nvPr/>
          </p:nvSpPr>
          <p:spPr bwMode="auto">
            <a:xfrm>
              <a:off x="1295400" y="22860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9722" name="Oval 6"/>
            <p:cNvSpPr>
              <a:spLocks noChangeArrowheads="1"/>
            </p:cNvSpPr>
            <p:nvPr/>
          </p:nvSpPr>
          <p:spPr bwMode="auto">
            <a:xfrm>
              <a:off x="1066800" y="2057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9723" name="Oval 7"/>
            <p:cNvSpPr>
              <a:spLocks noChangeArrowheads="1"/>
            </p:cNvSpPr>
            <p:nvPr/>
          </p:nvSpPr>
          <p:spPr bwMode="auto">
            <a:xfrm>
              <a:off x="1600200" y="2057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9724" name="Oval 8"/>
            <p:cNvSpPr>
              <a:spLocks noChangeArrowheads="1"/>
            </p:cNvSpPr>
            <p:nvPr/>
          </p:nvSpPr>
          <p:spPr bwMode="auto">
            <a:xfrm>
              <a:off x="2590800" y="2133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9725" name="Oval 9"/>
            <p:cNvSpPr>
              <a:spLocks noChangeArrowheads="1"/>
            </p:cNvSpPr>
            <p:nvPr/>
          </p:nvSpPr>
          <p:spPr bwMode="auto">
            <a:xfrm>
              <a:off x="2286000" y="2133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9726" name="Oval 10"/>
            <p:cNvSpPr>
              <a:spLocks noChangeArrowheads="1"/>
            </p:cNvSpPr>
            <p:nvPr/>
          </p:nvSpPr>
          <p:spPr bwMode="auto">
            <a:xfrm>
              <a:off x="2209800" y="2362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9727" name="Oval 11"/>
            <p:cNvSpPr>
              <a:spLocks noChangeArrowheads="1"/>
            </p:cNvSpPr>
            <p:nvPr/>
          </p:nvSpPr>
          <p:spPr bwMode="auto">
            <a:xfrm>
              <a:off x="1524000" y="2971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9728" name="Oval 12"/>
            <p:cNvSpPr>
              <a:spLocks noChangeArrowheads="1"/>
            </p:cNvSpPr>
            <p:nvPr/>
          </p:nvSpPr>
          <p:spPr bwMode="auto">
            <a:xfrm>
              <a:off x="1752600" y="32766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9729" name="Oval 13"/>
            <p:cNvSpPr>
              <a:spLocks noChangeArrowheads="1"/>
            </p:cNvSpPr>
            <p:nvPr/>
          </p:nvSpPr>
          <p:spPr bwMode="auto">
            <a:xfrm>
              <a:off x="1447800" y="3200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9730" name="Oval 14"/>
            <p:cNvSpPr>
              <a:spLocks noChangeArrowheads="1"/>
            </p:cNvSpPr>
            <p:nvPr/>
          </p:nvSpPr>
          <p:spPr bwMode="auto">
            <a:xfrm>
              <a:off x="1143000" y="3352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9731" name="Oval 15"/>
            <p:cNvSpPr>
              <a:spLocks noChangeArrowheads="1"/>
            </p:cNvSpPr>
            <p:nvPr/>
          </p:nvSpPr>
          <p:spPr bwMode="auto">
            <a:xfrm>
              <a:off x="2286000" y="32766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9732" name="Oval 16"/>
            <p:cNvSpPr>
              <a:spLocks noChangeArrowheads="1"/>
            </p:cNvSpPr>
            <p:nvPr/>
          </p:nvSpPr>
          <p:spPr bwMode="auto">
            <a:xfrm>
              <a:off x="2438400" y="34290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9733" name="Oval 17"/>
            <p:cNvSpPr>
              <a:spLocks noChangeArrowheads="1"/>
            </p:cNvSpPr>
            <p:nvPr/>
          </p:nvSpPr>
          <p:spPr bwMode="auto">
            <a:xfrm>
              <a:off x="1524000" y="25146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9734" name="Oval 18"/>
            <p:cNvSpPr>
              <a:spLocks noChangeArrowheads="1"/>
            </p:cNvSpPr>
            <p:nvPr/>
          </p:nvSpPr>
          <p:spPr bwMode="auto">
            <a:xfrm>
              <a:off x="2057400" y="30480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9735" name="Oval 19"/>
            <p:cNvSpPr>
              <a:spLocks noChangeArrowheads="1"/>
            </p:cNvSpPr>
            <p:nvPr/>
          </p:nvSpPr>
          <p:spPr bwMode="auto">
            <a:xfrm>
              <a:off x="1295400" y="25908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9736" name="Oval 20"/>
            <p:cNvSpPr>
              <a:spLocks noChangeArrowheads="1"/>
            </p:cNvSpPr>
            <p:nvPr/>
          </p:nvSpPr>
          <p:spPr bwMode="auto">
            <a:xfrm>
              <a:off x="1524000" y="2209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9737" name="Oval 21"/>
            <p:cNvSpPr>
              <a:spLocks noChangeArrowheads="1"/>
            </p:cNvSpPr>
            <p:nvPr/>
          </p:nvSpPr>
          <p:spPr bwMode="auto">
            <a:xfrm>
              <a:off x="2667000" y="31242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5029200" y="1793155"/>
            <a:ext cx="3733800" cy="1676400"/>
          </a:xfrm>
          <a:solidFill>
            <a:schemeClr val="bg2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pPr eaLnBrk="1" hangingPunct="1">
              <a:spcBef>
                <a:spcPts val="300"/>
              </a:spcBef>
              <a:buFont typeface="Wingdings" pitchFamily="2" charset="2"/>
              <a:buNone/>
              <a:defRPr/>
            </a:pPr>
            <a:r>
              <a:rPr lang="en-US" sz="1400" b="1" dirty="0"/>
              <a:t>Map()</a:t>
            </a:r>
          </a:p>
          <a:p>
            <a:pPr eaLnBrk="1" hangingPunct="1">
              <a:spcBef>
                <a:spcPts val="300"/>
              </a:spcBef>
              <a:defRPr/>
            </a:pPr>
            <a:r>
              <a:rPr lang="en-US" sz="1400" dirty="0"/>
              <a:t>Input: </a:t>
            </a:r>
          </a:p>
          <a:p>
            <a:pPr lvl="1" eaLnBrk="1" hangingPunct="1">
              <a:spcBef>
                <a:spcPts val="300"/>
              </a:spcBef>
              <a:buFont typeface="Arial" charset="0"/>
              <a:buChar char="–"/>
              <a:defRPr/>
            </a:pPr>
            <a:r>
              <a:rPr lang="en-US" sz="1400" dirty="0"/>
              <a:t>All points</a:t>
            </a:r>
          </a:p>
          <a:p>
            <a:pPr lvl="1" eaLnBrk="1" hangingPunct="1">
              <a:spcBef>
                <a:spcPts val="300"/>
              </a:spcBef>
              <a:buFont typeface="Arial" charset="0"/>
              <a:buChar char="–"/>
              <a:defRPr/>
            </a:pPr>
            <a:r>
              <a:rPr lang="en-US" sz="1400" dirty="0"/>
              <a:t>query point </a:t>
            </a:r>
            <a:r>
              <a:rPr lang="en-US" sz="1400" b="1" dirty="0"/>
              <a:t>p</a:t>
            </a:r>
            <a:endParaRPr lang="en-US" sz="2000" dirty="0"/>
          </a:p>
          <a:p>
            <a:pPr eaLnBrk="1" hangingPunct="1">
              <a:spcBef>
                <a:spcPts val="300"/>
              </a:spcBef>
              <a:defRPr/>
            </a:pPr>
            <a:r>
              <a:rPr lang="en-US" sz="1400" dirty="0"/>
              <a:t>Output: k nearest neighbors (local)</a:t>
            </a:r>
          </a:p>
          <a:p>
            <a:pPr eaLnBrk="1" hangingPunct="1">
              <a:spcBef>
                <a:spcPts val="300"/>
              </a:spcBef>
              <a:defRPr/>
            </a:pPr>
            <a:r>
              <a:rPr lang="en-US" sz="1400" dirty="0"/>
              <a:t>Emit the k closest points to p </a:t>
            </a:r>
          </a:p>
        </p:txBody>
      </p:sp>
      <p:sp>
        <p:nvSpPr>
          <p:cNvPr id="29704" name="Slide Number Placeholder 2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DA05B73-727E-41DD-922B-CA2EAAF76D10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107</a:t>
            </a:fld>
            <a:endParaRPr lang="en-US">
              <a:solidFill>
                <a:srgbClr val="7C8F97">
                  <a:lumMod val="60000"/>
                  <a:lumOff val="4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705" name="Oval 8"/>
          <p:cNvSpPr>
            <a:spLocks noChangeArrowheads="1"/>
          </p:cNvSpPr>
          <p:nvPr/>
        </p:nvSpPr>
        <p:spPr bwMode="auto">
          <a:xfrm>
            <a:off x="1371600" y="2133600"/>
            <a:ext cx="152400" cy="152400"/>
          </a:xfrm>
          <a:prstGeom prst="ellipse">
            <a:avLst/>
          </a:prstGeom>
          <a:solidFill>
            <a:srgbClr val="C0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rgbClr val="9C5238"/>
              </a:buClr>
              <a:buFont typeface="Wingdings" pitchFamily="2" charset="2"/>
              <a:buNone/>
            </a:pPr>
            <a:endParaRPr lang="en-US" sz="12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706" name="Group 24"/>
          <p:cNvGrpSpPr>
            <a:grpSpLocks/>
          </p:cNvGrpSpPr>
          <p:nvPr/>
        </p:nvGrpSpPr>
        <p:grpSpPr bwMode="auto">
          <a:xfrm>
            <a:off x="152400" y="4114800"/>
            <a:ext cx="2286000" cy="1219200"/>
            <a:chOff x="838200" y="4114800"/>
            <a:chExt cx="2286000" cy="1219200"/>
          </a:xfrm>
        </p:grpSpPr>
        <p:sp>
          <p:nvSpPr>
            <p:cNvPr id="26" name="Rounded Rectangle 25"/>
            <p:cNvSpPr/>
            <p:nvPr/>
          </p:nvSpPr>
          <p:spPr bwMode="auto">
            <a:xfrm>
              <a:off x="838200" y="4114800"/>
              <a:ext cx="2286000" cy="12192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Map1 </a:t>
              </a:r>
            </a:p>
            <a:p>
              <a:pPr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Map2</a:t>
              </a:r>
            </a:p>
            <a:p>
              <a:pPr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 point</a:t>
              </a:r>
            </a:p>
          </p:txBody>
        </p:sp>
        <p:sp>
          <p:nvSpPr>
            <p:cNvPr id="29718" name="Oval 15"/>
            <p:cNvSpPr>
              <a:spLocks noChangeArrowheads="1"/>
            </p:cNvSpPr>
            <p:nvPr/>
          </p:nvSpPr>
          <p:spPr bwMode="auto">
            <a:xfrm>
              <a:off x="2743200" y="5029200"/>
              <a:ext cx="152400" cy="152400"/>
            </a:xfrm>
            <a:prstGeom prst="ellipse">
              <a:avLst/>
            </a:prstGeom>
            <a:solidFill>
              <a:srgbClr val="C00000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719" name="Oval 27"/>
            <p:cNvSpPr>
              <a:spLocks noChangeArrowheads="1"/>
            </p:cNvSpPr>
            <p:nvPr/>
          </p:nvSpPr>
          <p:spPr bwMode="auto">
            <a:xfrm>
              <a:off x="2743200" y="4267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720" name="Oval 28"/>
            <p:cNvSpPr>
              <a:spLocks noChangeArrowheads="1"/>
            </p:cNvSpPr>
            <p:nvPr/>
          </p:nvSpPr>
          <p:spPr bwMode="auto">
            <a:xfrm>
              <a:off x="2743200" y="4613364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Content Placeholder 2"/>
          <p:cNvSpPr txBox="1">
            <a:spLocks/>
          </p:cNvSpPr>
          <p:nvPr/>
        </p:nvSpPr>
        <p:spPr>
          <a:xfrm>
            <a:off x="5029200" y="3657600"/>
            <a:ext cx="3733800" cy="18288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7C8F97"/>
              </a:buClr>
              <a:buSzPct val="75000"/>
              <a:buFont typeface="Wingdings" pitchFamily="2" charset="2"/>
              <a:buNone/>
              <a:defRPr/>
            </a:pPr>
            <a:r>
              <a:rPr lang="en-US" sz="14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Reduce()</a:t>
            </a:r>
          </a:p>
          <a:p>
            <a:pPr marL="342900" indent="-342900">
              <a:spcBef>
                <a:spcPct val="20000"/>
              </a:spcBef>
              <a:buClr>
                <a:srgbClr val="7C8F97"/>
              </a:buClr>
              <a:buSzPct val="75000"/>
              <a:buFont typeface="Wingdings" pitchFamily="2" charset="2"/>
              <a:buChar char="n"/>
              <a:defRPr/>
            </a:pPr>
            <a: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</a:p>
          <a:p>
            <a:pPr marL="742950" lvl="1" indent="-285750">
              <a:spcBef>
                <a:spcPct val="20000"/>
              </a:spcBef>
              <a:buClr>
                <a:srgbClr val="9C5238"/>
              </a:buClr>
              <a:buSzPct val="80000"/>
              <a:buFont typeface="Arial" charset="0"/>
              <a:buChar char="–"/>
              <a:defRPr/>
            </a:pPr>
            <a: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Key: null;  values: local neighbors</a:t>
            </a:r>
          </a:p>
          <a:p>
            <a:pPr marL="742950" lvl="1" indent="-285750">
              <a:spcBef>
                <a:spcPct val="20000"/>
              </a:spcBef>
              <a:buClr>
                <a:srgbClr val="9C5238"/>
              </a:buClr>
              <a:buSzPct val="80000"/>
              <a:buFont typeface="Arial" charset="0"/>
              <a:buChar char="–"/>
              <a:defRPr/>
            </a:pPr>
            <a: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4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uery</a:t>
            </a:r>
            <a: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point </a:t>
            </a:r>
            <a:r>
              <a:rPr lang="en-US" sz="14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  <a:p>
            <a:pPr marL="342900" indent="-342900">
              <a:spcBef>
                <a:spcPct val="20000"/>
              </a:spcBef>
              <a:buClr>
                <a:srgbClr val="7C8F97"/>
              </a:buClr>
              <a:buSzPct val="75000"/>
              <a:buFont typeface="Wingdings" pitchFamily="2" charset="2"/>
              <a:buChar char="n"/>
              <a:defRPr/>
            </a:pPr>
            <a: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 k nearest neighbors (global)</a:t>
            </a:r>
          </a:p>
          <a:p>
            <a:pPr marL="342900" indent="-342900">
              <a:spcBef>
                <a:spcPct val="20000"/>
              </a:spcBef>
              <a:buClr>
                <a:srgbClr val="7C8F97"/>
              </a:buClr>
              <a:buSzPct val="75000"/>
              <a:buFont typeface="Wingdings" pitchFamily="2" charset="2"/>
              <a:buChar char="n"/>
              <a:defRPr/>
            </a:pPr>
            <a: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Emit the k closest points to </a:t>
            </a:r>
            <a:r>
              <a:rPr lang="en-US" sz="14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among all local neighbors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2514600" y="4114800"/>
            <a:ext cx="2286000" cy="1219200"/>
            <a:chOff x="2743200" y="4114800"/>
            <a:chExt cx="2286000" cy="1219200"/>
          </a:xfrm>
        </p:grpSpPr>
        <p:sp>
          <p:nvSpPr>
            <p:cNvPr id="35" name="Rounded Rectangle 34"/>
            <p:cNvSpPr/>
            <p:nvPr/>
          </p:nvSpPr>
          <p:spPr bwMode="auto">
            <a:xfrm>
              <a:off x="2743200" y="4114800"/>
              <a:ext cx="2286000" cy="12192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>
                <a:spcBef>
                  <a:spcPct val="50000"/>
                </a:spcBef>
                <a:buClr>
                  <a:srgbClr val="9C5238"/>
                </a:buClr>
                <a:buFont typeface="Wingdings" pitchFamily="2" charset="2"/>
                <a:buNone/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Reduce</a:t>
              </a:r>
            </a:p>
          </p:txBody>
        </p:sp>
        <p:sp>
          <p:nvSpPr>
            <p:cNvPr id="29714" name="Oval 36"/>
            <p:cNvSpPr>
              <a:spLocks noChangeArrowheads="1"/>
            </p:cNvSpPr>
            <p:nvPr/>
          </p:nvSpPr>
          <p:spPr bwMode="auto">
            <a:xfrm>
              <a:off x="4267200" y="4544960"/>
              <a:ext cx="609600" cy="381000"/>
            </a:xfrm>
            <a:prstGeom prst="ellipse">
              <a:avLst/>
            </a:prstGeom>
            <a:solidFill>
              <a:srgbClr val="FAFF21">
                <a:alpha val="8313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990600" y="2286000"/>
            <a:ext cx="838200" cy="457200"/>
          </a:xfrm>
          <a:prstGeom prst="ellipse">
            <a:avLst/>
          </a:prstGeom>
          <a:solidFill>
            <a:schemeClr val="tx1">
              <a:alpha val="38823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r"/>
            <a:endParaRPr 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Oval 36"/>
          <p:cNvSpPr>
            <a:spLocks noChangeArrowheads="1"/>
          </p:cNvSpPr>
          <p:nvPr/>
        </p:nvSpPr>
        <p:spPr bwMode="auto">
          <a:xfrm>
            <a:off x="1219200" y="1981200"/>
            <a:ext cx="609600" cy="533400"/>
          </a:xfrm>
          <a:prstGeom prst="ellipse">
            <a:avLst/>
          </a:prstGeom>
          <a:solidFill>
            <a:srgbClr val="FFFF00">
              <a:alpha val="38823"/>
            </a:srgb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r"/>
            <a:endParaRPr 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9576" y="170423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409124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6" grpId="0" animBg="1"/>
      <p:bldP spid="36" grpId="1" animBg="1"/>
      <p:bldP spid="3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3238" y="1855177"/>
            <a:ext cx="8273562" cy="4210344"/>
          </a:xfrm>
        </p:spPr>
        <p:txBody>
          <a:bodyPr>
            <a:normAutofit/>
          </a:bodyPr>
          <a:lstStyle/>
          <a:p>
            <a:r>
              <a:rPr lang="en-US" altLang="zh-CN" dirty="0"/>
              <a:t>Big-Data is everywhere, we are just not used to deal with it </a:t>
            </a:r>
          </a:p>
          <a:p>
            <a:r>
              <a:rPr lang="en-US" altLang="zh-CN" dirty="0"/>
              <a:t>The “Big-Data” hype is very recent </a:t>
            </a:r>
          </a:p>
          <a:p>
            <a:r>
              <a:rPr lang="en-US" altLang="zh-CN" dirty="0"/>
              <a:t>Can we do “Big-Data” without big investment?</a:t>
            </a:r>
          </a:p>
          <a:p>
            <a:pPr lvl="1"/>
            <a:r>
              <a:rPr lang="en-US" altLang="zh-CN" dirty="0"/>
              <a:t>…yes – many open source tools, computing machinery is cheap (to buy or to rent) </a:t>
            </a:r>
          </a:p>
          <a:p>
            <a:pPr lvl="1"/>
            <a:r>
              <a:rPr lang="en-US" altLang="zh-CN" dirty="0"/>
              <a:t>…the key is knowledge on how to deal with data </a:t>
            </a:r>
          </a:p>
          <a:p>
            <a:pPr lvl="1"/>
            <a:r>
              <a:rPr lang="en-US" altLang="zh-CN" dirty="0"/>
              <a:t> …data is either free (e.g. Wikipedia) or to buy (e.g. twitter)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108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4773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87624" y="2420888"/>
            <a:ext cx="6552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000000"/>
                </a:solidFill>
                <a:cs typeface="Times New Roman" panose="02020603050405020304" pitchFamily="18" charset="0"/>
              </a:rPr>
              <a:t>SPARK</a:t>
            </a:r>
            <a:endParaRPr lang="zh-CN" altLang="en-US" sz="54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484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1FB80F9C-BAD5-4ADD-BFFF-71C139A85115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/>
              <a:t>11</a:t>
            </a:fld>
            <a:endParaRPr lang="en-US" altLang="zh-CN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1267" name="Rectangle 2"/>
          <p:cNvSpPr>
            <a:spLocks noGrp="1"/>
          </p:cNvSpPr>
          <p:nvPr>
            <p:ph type="title"/>
          </p:nvPr>
        </p:nvSpPr>
        <p:spPr>
          <a:xfrm>
            <a:off x="304800" y="521196"/>
            <a:ext cx="8229600" cy="868958"/>
          </a:xfrm>
        </p:spPr>
        <p:txBody>
          <a:bodyPr/>
          <a:lstStyle/>
          <a:p>
            <a:pPr eaLnBrk="1" hangingPunct="1"/>
            <a:r>
              <a:rPr lang="en-US" altLang="zh-CN" b="1" dirty="0"/>
              <a:t>Shingles</a:t>
            </a:r>
            <a:r>
              <a:rPr lang="zh-CN" altLang="en-US" b="1" dirty="0"/>
              <a:t>技术</a:t>
            </a:r>
            <a:endParaRPr lang="en-US" altLang="zh-CN" b="1" dirty="0"/>
          </a:p>
        </p:txBody>
      </p:sp>
      <p:sp>
        <p:nvSpPr>
          <p:cNvPr id="11268" name="Rectangle 3"/>
          <p:cNvSpPr>
            <a:spLocks noGrp="1"/>
          </p:cNvSpPr>
          <p:nvPr>
            <p:ph type="body" idx="1"/>
          </p:nvPr>
        </p:nvSpPr>
        <p:spPr>
          <a:xfrm>
            <a:off x="457200" y="1557338"/>
            <a:ext cx="8001000" cy="4267200"/>
          </a:xfrm>
        </p:spPr>
        <p:txBody>
          <a:bodyPr/>
          <a:lstStyle/>
          <a:p>
            <a:pPr eaLnBrk="1" hangingPunct="1"/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一个文档的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2800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-shingle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2800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-gram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是指连续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个字符一起出现的序列。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k=2; doc =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abcab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Set of 2-shingles = {ab,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ca}.</a:t>
            </a:r>
          </a:p>
          <a:p>
            <a:pPr lvl="1" eaLnBrk="1" hangingPunct="1"/>
            <a:r>
              <a:rPr lang="en-US" altLang="zh-CN" sz="2400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regard shingles as a bag, and count ab twice.</a:t>
            </a:r>
          </a:p>
          <a:p>
            <a:pPr lvl="1" eaLnBrk="1" hangingPunct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一个文档可以通过</a:t>
            </a:r>
            <a:r>
              <a:rPr lang="en-US" altLang="zh-CN" i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-shingles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来很好表示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269" name="TextBox 4"/>
          <p:cNvSpPr txBox="1">
            <a:spLocks noChangeArrowheads="1"/>
          </p:cNvSpPr>
          <p:nvPr/>
        </p:nvSpPr>
        <p:spPr bwMode="auto">
          <a:xfrm>
            <a:off x="4419600" y="-33338"/>
            <a:ext cx="4724400" cy="33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i="1">
                <a:solidFill>
                  <a:srgbClr val="FBFCFF"/>
                </a:solidFill>
                <a:latin typeface="Calibri" panose="020F0502020204030204" pitchFamily="34" charset="0"/>
              </a:rPr>
              <a:t>Shingling</a:t>
            </a:r>
          </a:p>
        </p:txBody>
      </p:sp>
    </p:spTree>
    <p:extLst>
      <p:ext uri="{BB962C8B-B14F-4D97-AF65-F5344CB8AC3E}">
        <p14:creationId xmlns:p14="http://schemas.microsoft.com/office/powerpoint/2010/main" val="22019015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4294967295"/>
          </p:nvPr>
        </p:nvSpPr>
        <p:spPr>
          <a:xfrm>
            <a:off x="1835696" y="692696"/>
            <a:ext cx="5832772" cy="6492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sz="3200" dirty="0">
                <a:solidFill>
                  <a:srgbClr val="000000"/>
                </a:solidFill>
                <a:latin typeface="+mn-lt"/>
                <a:cs typeface="+mn-ea"/>
                <a:sym typeface="+mn-lt"/>
              </a:rPr>
              <a:t>Limitations of MapReduce</a:t>
            </a:r>
            <a:br>
              <a:rPr lang="en-US" altLang="zh-CN" sz="3200" dirty="0">
                <a:solidFill>
                  <a:srgbClr val="000000"/>
                </a:solidFill>
                <a:latin typeface="+mn-lt"/>
                <a:cs typeface="+mn-ea"/>
                <a:sym typeface="+mn-lt"/>
              </a:rPr>
            </a:b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27584" y="1916832"/>
            <a:ext cx="8251767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cs typeface="+mn-ea"/>
                <a:sym typeface="+mn-lt"/>
              </a:rPr>
              <a:t>MapReduce is great at one-pass computation,</a:t>
            </a:r>
            <a:br>
              <a:rPr lang="en-US" altLang="zh-CN" sz="2800" dirty="0">
                <a:solidFill>
                  <a:srgbClr val="000000"/>
                </a:solidFill>
                <a:cs typeface="+mn-ea"/>
                <a:sym typeface="+mn-lt"/>
              </a:rPr>
            </a:br>
            <a:r>
              <a:rPr lang="en-US" altLang="zh-CN" sz="2800" dirty="0">
                <a:solidFill>
                  <a:srgbClr val="000000"/>
                </a:solidFill>
                <a:cs typeface="+mn-ea"/>
                <a:sym typeface="+mn-lt"/>
              </a:rPr>
              <a:t>but inefficient for </a:t>
            </a:r>
            <a:r>
              <a:rPr lang="en-US" altLang="zh-CN" sz="2800" i="1" dirty="0">
                <a:solidFill>
                  <a:srgbClr val="000000"/>
                </a:solidFill>
                <a:cs typeface="+mn-ea"/>
                <a:sym typeface="+mn-lt"/>
              </a:rPr>
              <a:t>multi-pass </a:t>
            </a:r>
            <a:r>
              <a:rPr lang="en-US" altLang="zh-CN" sz="2800" dirty="0">
                <a:solidFill>
                  <a:srgbClr val="000000"/>
                </a:solidFill>
                <a:cs typeface="+mn-ea"/>
                <a:sym typeface="+mn-lt"/>
              </a:rPr>
              <a:t>algorithms</a:t>
            </a:r>
          </a:p>
          <a:p>
            <a:endParaRPr lang="en-US" altLang="zh-CN" sz="2800" dirty="0">
              <a:solidFill>
                <a:srgbClr val="000000"/>
              </a:solidFill>
              <a:cs typeface="+mn-ea"/>
              <a:sym typeface="+mn-lt"/>
            </a:endParaRPr>
          </a:p>
          <a:p>
            <a:br>
              <a:rPr lang="en-US" altLang="zh-CN" sz="2800" dirty="0">
                <a:solidFill>
                  <a:srgbClr val="000000"/>
                </a:solidFill>
                <a:cs typeface="+mn-ea"/>
                <a:sym typeface="+mn-lt"/>
              </a:rPr>
            </a:br>
            <a:r>
              <a:rPr lang="en-US" altLang="zh-CN" sz="2800" dirty="0">
                <a:solidFill>
                  <a:srgbClr val="000000"/>
                </a:solidFill>
                <a:cs typeface="+mn-ea"/>
                <a:sym typeface="+mn-lt"/>
              </a:rPr>
              <a:t>No efficient primitives for data sharing</a:t>
            </a:r>
            <a:br>
              <a:rPr lang="en-US" altLang="zh-CN" sz="2800" dirty="0">
                <a:solidFill>
                  <a:srgbClr val="000000"/>
                </a:solidFill>
                <a:cs typeface="+mn-ea"/>
                <a:sym typeface="+mn-lt"/>
              </a:rPr>
            </a:br>
            <a: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  <a:t>» State between steps goes to distributed file system</a:t>
            </a:r>
            <a:b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</a:br>
            <a: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  <a:t>» Slow due to replication &amp; disk storage</a:t>
            </a:r>
            <a:r>
              <a:rPr lang="en-US" altLang="zh-CN" sz="2800" dirty="0">
                <a:solidFill>
                  <a:srgbClr val="000000"/>
                </a:solidFill>
                <a:cs typeface="+mn-ea"/>
                <a:sym typeface="+mn-lt"/>
              </a:rPr>
              <a:t> </a:t>
            </a:r>
            <a:b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</a:br>
            <a:endParaRPr lang="zh-CN" altLang="en-US" dirty="0">
              <a:solidFill>
                <a:srgbClr val="0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21638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4294967295"/>
          </p:nvPr>
        </p:nvSpPr>
        <p:spPr>
          <a:xfrm>
            <a:off x="1979712" y="303534"/>
            <a:ext cx="5544740" cy="6492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+mn-lt"/>
                <a:cs typeface="+mn-ea"/>
                <a:sym typeface="+mn-lt"/>
              </a:rPr>
              <a:t>Example: Iterative Apps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340768"/>
            <a:ext cx="6624736" cy="459961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4604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</a:br>
            <a:endParaRPr lang="zh-CN" altLang="en-US" dirty="0">
              <a:solidFill>
                <a:srgbClr val="0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16353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4294967295"/>
          </p:nvPr>
        </p:nvSpPr>
        <p:spPr>
          <a:xfrm>
            <a:off x="2987824" y="386161"/>
            <a:ext cx="4248150" cy="6492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sz="4000" b="1" dirty="0">
                <a:solidFill>
                  <a:srgbClr val="CC3300"/>
                </a:solidFill>
                <a:latin typeface="+mn-lt"/>
                <a:cs typeface="+mn-ea"/>
                <a:sym typeface="+mn-lt"/>
              </a:rPr>
              <a:t>Spark</a:t>
            </a:r>
            <a:endParaRPr lang="zh-CN" altLang="en-US" sz="4000" b="1" dirty="0">
              <a:solidFill>
                <a:srgbClr val="CC3300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9388" y="1412776"/>
            <a:ext cx="867645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cs typeface="+mn-ea"/>
                <a:sym typeface="+mn-lt"/>
              </a:rPr>
              <a:t>Unlike the various specialized systems, Spark’s goal was to </a:t>
            </a:r>
            <a:r>
              <a:rPr lang="en-US" altLang="zh-CN" sz="2800" b="1" dirty="0">
                <a:solidFill>
                  <a:srgbClr val="000000"/>
                </a:solidFill>
                <a:cs typeface="+mn-ea"/>
                <a:sym typeface="+mn-lt"/>
              </a:rPr>
              <a:t>generalize MapReduce</a:t>
            </a:r>
            <a:r>
              <a:rPr lang="en-US" altLang="zh-CN" sz="2800" dirty="0">
                <a:solidFill>
                  <a:srgbClr val="000000"/>
                </a:solidFill>
                <a:cs typeface="+mn-ea"/>
                <a:sym typeface="+mn-lt"/>
              </a:rPr>
              <a:t> to support new apps within same engine. This allows for an approach which is more efficient for the engine, and much simpler for the end users</a:t>
            </a:r>
            <a:endParaRPr lang="zh-CN" altLang="en-US" sz="28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404430"/>
            <a:ext cx="7158530" cy="344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20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4294967295"/>
          </p:nvPr>
        </p:nvSpPr>
        <p:spPr>
          <a:xfrm>
            <a:off x="3255802" y="305642"/>
            <a:ext cx="4248150" cy="6492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Motivation</a:t>
            </a:r>
            <a:endParaRPr lang="zh-CN" altLang="en-US" sz="3600" dirty="0"/>
          </a:p>
        </p:txBody>
      </p:sp>
      <p:pic>
        <p:nvPicPr>
          <p:cNvPr id="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0" y="3149046"/>
            <a:ext cx="2107564" cy="645441"/>
          </a:xfrm>
          <a:prstGeom prst="rect">
            <a:avLst/>
          </a:prstGeom>
        </p:spPr>
      </p:pic>
      <p:sp>
        <p:nvSpPr>
          <p:cNvPr id="5" name="Cloud 24"/>
          <p:cNvSpPr/>
          <p:nvPr/>
        </p:nvSpPr>
        <p:spPr>
          <a:xfrm>
            <a:off x="2729350" y="2012282"/>
            <a:ext cx="3699710" cy="2788318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6" name="TextBox 25"/>
          <p:cNvSpPr txBox="1"/>
          <p:nvPr/>
        </p:nvSpPr>
        <p:spPr>
          <a:xfrm>
            <a:off x="119735" y="4167260"/>
            <a:ext cx="2440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General Batch Processing</a:t>
            </a:r>
          </a:p>
        </p:txBody>
      </p:sp>
      <p:sp>
        <p:nvSpPr>
          <p:cNvPr id="7" name="Right Arrow 26"/>
          <p:cNvSpPr/>
          <p:nvPr/>
        </p:nvSpPr>
        <p:spPr>
          <a:xfrm>
            <a:off x="2194089" y="3383882"/>
            <a:ext cx="410892" cy="17577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8" name="Right Arrow 27"/>
          <p:cNvSpPr/>
          <p:nvPr/>
        </p:nvSpPr>
        <p:spPr>
          <a:xfrm>
            <a:off x="6686235" y="3363482"/>
            <a:ext cx="410892" cy="17577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9" name="TextBox 28"/>
          <p:cNvSpPr txBox="1"/>
          <p:nvPr/>
        </p:nvSpPr>
        <p:spPr>
          <a:xfrm>
            <a:off x="3329740" y="2535655"/>
            <a:ext cx="7940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000000"/>
                </a:solidFill>
              </a:rPr>
              <a:t>Pregel</a:t>
            </a:r>
          </a:p>
        </p:txBody>
      </p:sp>
      <p:sp>
        <p:nvSpPr>
          <p:cNvPr id="10" name="TextBox 29"/>
          <p:cNvSpPr txBox="1"/>
          <p:nvPr/>
        </p:nvSpPr>
        <p:spPr>
          <a:xfrm>
            <a:off x="3137236" y="3086483"/>
            <a:ext cx="7940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000000"/>
                </a:solidFill>
              </a:rPr>
              <a:t>Dremel</a:t>
            </a:r>
          </a:p>
        </p:txBody>
      </p:sp>
      <p:sp>
        <p:nvSpPr>
          <p:cNvPr id="11" name="TextBox 30"/>
          <p:cNvSpPr txBox="1"/>
          <p:nvPr/>
        </p:nvSpPr>
        <p:spPr>
          <a:xfrm>
            <a:off x="3317710" y="3702770"/>
            <a:ext cx="7940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000000"/>
                </a:solidFill>
              </a:rPr>
              <a:t>Impala</a:t>
            </a:r>
          </a:p>
        </p:txBody>
      </p:sp>
      <p:sp>
        <p:nvSpPr>
          <p:cNvPr id="12" name="TextBox 31"/>
          <p:cNvSpPr txBox="1"/>
          <p:nvPr/>
        </p:nvSpPr>
        <p:spPr>
          <a:xfrm>
            <a:off x="4123825" y="3847942"/>
            <a:ext cx="9733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000000"/>
                </a:solidFill>
              </a:rPr>
              <a:t>GraphLab</a:t>
            </a:r>
          </a:p>
        </p:txBody>
      </p:sp>
      <p:sp>
        <p:nvSpPr>
          <p:cNvPr id="13" name="TextBox 32"/>
          <p:cNvSpPr txBox="1"/>
          <p:nvPr/>
        </p:nvSpPr>
        <p:spPr>
          <a:xfrm>
            <a:off x="4444615" y="2382251"/>
            <a:ext cx="7940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000000"/>
                </a:solidFill>
              </a:rPr>
              <a:t>Giraph</a:t>
            </a:r>
          </a:p>
        </p:txBody>
      </p:sp>
      <p:sp>
        <p:nvSpPr>
          <p:cNvPr id="14" name="TextBox 33"/>
          <p:cNvSpPr txBox="1"/>
          <p:nvPr/>
        </p:nvSpPr>
        <p:spPr>
          <a:xfrm>
            <a:off x="4213522" y="2905758"/>
            <a:ext cx="7940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000000"/>
                </a:solidFill>
              </a:rPr>
              <a:t>Drill</a:t>
            </a:r>
          </a:p>
        </p:txBody>
      </p:sp>
      <p:sp>
        <p:nvSpPr>
          <p:cNvPr id="15" name="TextBox 34"/>
          <p:cNvSpPr txBox="1"/>
          <p:nvPr/>
        </p:nvSpPr>
        <p:spPr>
          <a:xfrm>
            <a:off x="5327578" y="2730407"/>
            <a:ext cx="7940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000000"/>
                </a:solidFill>
              </a:rPr>
              <a:t>Tez</a:t>
            </a:r>
          </a:p>
        </p:txBody>
      </p:sp>
      <p:sp>
        <p:nvSpPr>
          <p:cNvPr id="16" name="TextBox 35"/>
          <p:cNvSpPr txBox="1"/>
          <p:nvPr/>
        </p:nvSpPr>
        <p:spPr>
          <a:xfrm>
            <a:off x="5366522" y="3545323"/>
            <a:ext cx="7940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000000"/>
                </a:solidFill>
              </a:rPr>
              <a:t>S4</a:t>
            </a:r>
          </a:p>
        </p:txBody>
      </p:sp>
      <p:sp>
        <p:nvSpPr>
          <p:cNvPr id="17" name="TextBox 36"/>
          <p:cNvSpPr txBox="1"/>
          <p:nvPr/>
        </p:nvSpPr>
        <p:spPr>
          <a:xfrm>
            <a:off x="4034236" y="3394627"/>
            <a:ext cx="9733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000000"/>
                </a:solidFill>
              </a:rPr>
              <a:t>Storm</a:t>
            </a:r>
          </a:p>
        </p:txBody>
      </p:sp>
      <p:sp>
        <p:nvSpPr>
          <p:cNvPr id="18" name="TextBox 37"/>
          <p:cNvSpPr txBox="1"/>
          <p:nvPr/>
        </p:nvSpPr>
        <p:spPr>
          <a:xfrm>
            <a:off x="3488712" y="4908865"/>
            <a:ext cx="263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96166"/>
                </a:solidFill>
              </a:rPr>
              <a:t>Specialized Systems</a:t>
            </a:r>
          </a:p>
        </p:txBody>
      </p:sp>
      <p:sp>
        <p:nvSpPr>
          <p:cNvPr id="19" name="TextBox 38"/>
          <p:cNvSpPr txBox="1"/>
          <p:nvPr/>
        </p:nvSpPr>
        <p:spPr>
          <a:xfrm>
            <a:off x="2888845" y="5365245"/>
            <a:ext cx="459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(iterative, interactive, ML, streaming, graph, SQL, </a:t>
            </a:r>
            <a:r>
              <a:rPr lang="en-US" sz="1400" dirty="0" err="1">
                <a:solidFill>
                  <a:srgbClr val="000000"/>
                </a:solidFill>
              </a:rPr>
              <a:t>etc</a:t>
            </a:r>
            <a:r>
              <a:rPr lang="en-US" sz="105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0" name="TextBox 39"/>
          <p:cNvSpPr txBox="1"/>
          <p:nvPr/>
        </p:nvSpPr>
        <p:spPr>
          <a:xfrm>
            <a:off x="6891681" y="4148024"/>
            <a:ext cx="2440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E5224"/>
                </a:solidFill>
              </a:rPr>
              <a:t>General Unified Engine</a:t>
            </a:r>
          </a:p>
        </p:txBody>
      </p:sp>
      <p:sp>
        <p:nvSpPr>
          <p:cNvPr id="21" name="TextBox 40"/>
          <p:cNvSpPr txBox="1"/>
          <p:nvPr/>
        </p:nvSpPr>
        <p:spPr>
          <a:xfrm>
            <a:off x="545837" y="2391853"/>
            <a:ext cx="1580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(2004 – 2013</a:t>
            </a:r>
            <a:r>
              <a:rPr lang="en-US" sz="1200" dirty="0">
                <a:solidFill>
                  <a:srgbClr val="1C7B64"/>
                </a:solidFill>
              </a:rPr>
              <a:t>)</a:t>
            </a:r>
          </a:p>
        </p:txBody>
      </p:sp>
      <p:sp>
        <p:nvSpPr>
          <p:cNvPr id="22" name="TextBox 41"/>
          <p:cNvSpPr txBox="1"/>
          <p:nvPr/>
        </p:nvSpPr>
        <p:spPr>
          <a:xfrm>
            <a:off x="4034236" y="1396806"/>
            <a:ext cx="1977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(2007 – 2015?)</a:t>
            </a:r>
          </a:p>
        </p:txBody>
      </p:sp>
      <p:sp>
        <p:nvSpPr>
          <p:cNvPr id="23" name="TextBox 42"/>
          <p:cNvSpPr txBox="1"/>
          <p:nvPr/>
        </p:nvSpPr>
        <p:spPr>
          <a:xfrm>
            <a:off x="7323247" y="2446416"/>
            <a:ext cx="1236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(2014 – ?)</a:t>
            </a:r>
          </a:p>
        </p:txBody>
      </p:sp>
      <p:sp>
        <p:nvSpPr>
          <p:cNvPr id="24" name="TextBox 43"/>
          <p:cNvSpPr txBox="1"/>
          <p:nvPr/>
        </p:nvSpPr>
        <p:spPr>
          <a:xfrm>
            <a:off x="4828320" y="3219546"/>
            <a:ext cx="9733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000000"/>
                </a:solidFill>
              </a:rPr>
              <a:t>Mahout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926" y="2920079"/>
            <a:ext cx="1342836" cy="75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443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1520" y="764704"/>
            <a:ext cx="8882480" cy="1944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</a:rPr>
              <a:t>Apache Spark is a fast and general-purpose cluster computing system. It also supports a rich set of higher-level tools including </a:t>
            </a:r>
            <a:r>
              <a:rPr lang="en-US" altLang="zh-CN" sz="2400" b="1" dirty="0">
                <a:solidFill>
                  <a:srgbClr val="000000"/>
                </a:solidFill>
              </a:rPr>
              <a:t>Spark SQL</a:t>
            </a:r>
            <a:r>
              <a:rPr lang="en-US" altLang="zh-CN" sz="2400" dirty="0">
                <a:solidFill>
                  <a:srgbClr val="000000"/>
                </a:solidFill>
              </a:rPr>
              <a:t> for SQL and structured data processing, </a:t>
            </a:r>
            <a:r>
              <a:rPr lang="en-US" altLang="zh-CN" sz="2400" b="1" dirty="0" err="1">
                <a:solidFill>
                  <a:srgbClr val="000000"/>
                </a:solidFill>
              </a:rPr>
              <a:t>MLlib</a:t>
            </a:r>
            <a:r>
              <a:rPr lang="en-US" altLang="zh-CN" sz="2400" dirty="0">
                <a:solidFill>
                  <a:srgbClr val="000000"/>
                </a:solidFill>
              </a:rPr>
              <a:t> for machine learning, </a:t>
            </a:r>
            <a:r>
              <a:rPr lang="en-US" altLang="zh-CN" sz="2400" b="1" dirty="0" err="1">
                <a:solidFill>
                  <a:srgbClr val="000000"/>
                </a:solidFill>
              </a:rPr>
              <a:t>GraphX</a:t>
            </a:r>
            <a:r>
              <a:rPr lang="en-US" altLang="zh-CN" sz="2400" dirty="0">
                <a:solidFill>
                  <a:srgbClr val="000000"/>
                </a:solidFill>
              </a:rPr>
              <a:t> for graph processing, and </a:t>
            </a:r>
            <a:r>
              <a:rPr lang="en-US" altLang="zh-CN" sz="2400" b="1" dirty="0">
                <a:solidFill>
                  <a:srgbClr val="000000"/>
                </a:solidFill>
              </a:rPr>
              <a:t>Spark Streaming </a:t>
            </a:r>
            <a:r>
              <a:rPr lang="en-US" altLang="zh-CN" sz="2400" dirty="0">
                <a:solidFill>
                  <a:srgbClr val="000000"/>
                </a:solidFill>
              </a:rPr>
              <a:t>for streaming processing.</a:t>
            </a:r>
            <a:endParaRPr lang="zh-CN" altLang="en-US" sz="2400" dirty="0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410" y="2996952"/>
            <a:ext cx="6654700" cy="339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068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908720"/>
            <a:ext cx="718185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5744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07504" y="1102290"/>
            <a:ext cx="8098179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zh-CN" sz="2800" dirty="0">
                <a:solidFill>
                  <a:srgbClr val="1D1F22"/>
                </a:solidFill>
                <a:latin typeface="Times New Roman"/>
                <a:ea typeface="Helvetica Neue"/>
              </a:rPr>
              <a:t>At a high level, every Spark application consists of</a:t>
            </a:r>
            <a:endParaRPr lang="en-US" altLang="zh-CN" sz="2800" dirty="0">
              <a:solidFill>
                <a:srgbClr val="1D1F22"/>
              </a:solidFill>
              <a:latin typeface="Times New Roman"/>
              <a:ea typeface="Helvetica Neue"/>
            </a:endParaRPr>
          </a:p>
          <a:p>
            <a:r>
              <a:rPr lang="zh-CN" altLang="zh-CN" sz="2800" dirty="0">
                <a:solidFill>
                  <a:srgbClr val="1D1F22"/>
                </a:solidFill>
                <a:latin typeface="Times New Roman"/>
                <a:ea typeface="Helvetica Neue"/>
              </a:rPr>
              <a:t> a </a:t>
            </a:r>
            <a:r>
              <a:rPr lang="zh-CN" altLang="zh-CN" sz="2800" i="1" dirty="0">
                <a:solidFill>
                  <a:srgbClr val="1D1F22"/>
                </a:solidFill>
                <a:latin typeface="Times New Roman"/>
                <a:ea typeface="Helvetica Neue"/>
              </a:rPr>
              <a:t>driver program</a:t>
            </a:r>
            <a:r>
              <a:rPr lang="zh-CN" altLang="zh-CN" sz="2800" dirty="0">
                <a:solidFill>
                  <a:srgbClr val="1D1F22"/>
                </a:solidFill>
                <a:latin typeface="Times New Roman"/>
                <a:ea typeface="Helvetica Neue"/>
              </a:rPr>
              <a:t> that runs the user’s </a:t>
            </a:r>
            <a:r>
              <a:rPr lang="zh-CN" altLang="zh-CN" sz="2400" dirty="0">
                <a:solidFill>
                  <a:srgbClr val="444444"/>
                </a:solidFill>
                <a:latin typeface="Times New Roman"/>
                <a:ea typeface="Menlo"/>
              </a:rPr>
              <a:t>main</a:t>
            </a:r>
            <a:r>
              <a:rPr lang="zh-CN" altLang="zh-CN" sz="2800" dirty="0">
                <a:solidFill>
                  <a:srgbClr val="1D1F22"/>
                </a:solidFill>
                <a:latin typeface="Times New Roman"/>
                <a:ea typeface="Helvetica Neue"/>
              </a:rPr>
              <a:t> function and</a:t>
            </a:r>
            <a:endParaRPr lang="en-US" altLang="zh-CN" sz="2800" dirty="0">
              <a:solidFill>
                <a:srgbClr val="1D1F22"/>
              </a:solidFill>
              <a:latin typeface="Times New Roman"/>
              <a:ea typeface="Helvetica Neue"/>
            </a:endParaRPr>
          </a:p>
          <a:p>
            <a:r>
              <a:rPr lang="zh-CN" altLang="zh-CN" sz="2800" dirty="0">
                <a:solidFill>
                  <a:srgbClr val="1D1F22"/>
                </a:solidFill>
                <a:latin typeface="Times New Roman"/>
                <a:ea typeface="Helvetica Neue"/>
              </a:rPr>
              <a:t> executes various </a:t>
            </a:r>
            <a:r>
              <a:rPr lang="zh-CN" altLang="zh-CN" sz="2800" i="1" dirty="0">
                <a:solidFill>
                  <a:srgbClr val="1D1F22"/>
                </a:solidFill>
                <a:latin typeface="Times New Roman"/>
                <a:ea typeface="Helvetica Neue"/>
              </a:rPr>
              <a:t>parallel operations</a:t>
            </a:r>
            <a:r>
              <a:rPr lang="zh-CN" altLang="zh-CN" sz="2800" dirty="0">
                <a:solidFill>
                  <a:srgbClr val="1D1F22"/>
                </a:solidFill>
                <a:latin typeface="Times New Roman"/>
                <a:ea typeface="Helvetica Neue"/>
              </a:rPr>
              <a:t>on a cluster. </a:t>
            </a:r>
            <a:r>
              <a:rPr lang="zh-CN" altLang="zh-CN" sz="1200" dirty="0">
                <a:solidFill>
                  <a:srgbClr val="000000"/>
                </a:solidFill>
              </a:rPr>
              <a:t> </a:t>
            </a:r>
            <a:endParaRPr lang="zh-CN" altLang="zh-CN" sz="4400" dirty="0">
              <a:solidFill>
                <a:srgbClr val="000000"/>
              </a:solidFill>
            </a:endParaRPr>
          </a:p>
        </p:txBody>
      </p:sp>
      <p:sp>
        <p:nvSpPr>
          <p:cNvPr id="3" name="内容占位符 1"/>
          <p:cNvSpPr txBox="1">
            <a:spLocks/>
          </p:cNvSpPr>
          <p:nvPr/>
        </p:nvSpPr>
        <p:spPr>
          <a:xfrm>
            <a:off x="2483768" y="116632"/>
            <a:ext cx="4248150" cy="6492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sz="3600" dirty="0">
                <a:solidFill>
                  <a:srgbClr val="000000"/>
                </a:solidFill>
                <a:cs typeface="+mn-ea"/>
                <a:sym typeface="+mn-lt"/>
              </a:rPr>
              <a:t>Basic Concept</a:t>
            </a:r>
            <a:endParaRPr lang="zh-CN" altLang="en-US" sz="36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852936"/>
            <a:ext cx="7234083" cy="374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144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>
            <a:spLocks/>
          </p:cNvSpPr>
          <p:nvPr/>
        </p:nvSpPr>
        <p:spPr>
          <a:xfrm>
            <a:off x="2709743" y="116632"/>
            <a:ext cx="4248150" cy="6492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sz="3600" dirty="0">
                <a:solidFill>
                  <a:srgbClr val="000000"/>
                </a:solidFill>
                <a:cs typeface="+mn-ea"/>
                <a:sym typeface="+mn-lt"/>
              </a:rPr>
              <a:t>Basic Concept</a:t>
            </a:r>
            <a:endParaRPr lang="zh-CN" altLang="en-US" sz="36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79512" y="1052736"/>
            <a:ext cx="8736146" cy="341071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sz="2800" dirty="0">
                <a:solidFill>
                  <a:srgbClr val="000000"/>
                </a:solidFill>
                <a:cs typeface="+mn-ea"/>
                <a:sym typeface="+mn-lt"/>
              </a:rPr>
              <a:t>The main abstraction in Spark is that of </a:t>
            </a:r>
            <a:r>
              <a:rPr lang="en-US" altLang="zh-CN" sz="2800" b="1" dirty="0">
                <a:solidFill>
                  <a:srgbClr val="000000"/>
                </a:solidFill>
                <a:cs typeface="+mn-ea"/>
                <a:sym typeface="+mn-lt"/>
              </a:rPr>
              <a:t>a resilient distributed dataset </a:t>
            </a:r>
            <a:r>
              <a:rPr lang="en-US" altLang="zh-CN" sz="2800" dirty="0">
                <a:solidFill>
                  <a:srgbClr val="000000"/>
                </a:solidFill>
                <a:cs typeface="+mn-ea"/>
                <a:sym typeface="+mn-lt"/>
              </a:rPr>
              <a:t>(RDD), which represents a read-only collection of objects partitioned across a set of machines that can be rebuilt if a partition is lost. </a:t>
            </a:r>
            <a:b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</a:br>
            <a:endParaRPr lang="zh-CN" altLang="en-US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924944"/>
            <a:ext cx="5112568" cy="38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5141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1"/>
          <p:cNvSpPr txBox="1"/>
          <p:nvPr/>
        </p:nvSpPr>
        <p:spPr>
          <a:xfrm>
            <a:off x="251520" y="1063379"/>
            <a:ext cx="11142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An RDD can be created 2 ways: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Parallelize a collection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 Read data from an external source (S3, C*, HDFS, </a:t>
            </a:r>
            <a:r>
              <a:rPr lang="en-US" sz="2400" dirty="0" err="1">
                <a:solidFill>
                  <a:srgbClr val="000000"/>
                </a:solidFill>
              </a:rPr>
              <a:t>etc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" name="矩形 2"/>
          <p:cNvSpPr/>
          <p:nvPr/>
        </p:nvSpPr>
        <p:spPr>
          <a:xfrm>
            <a:off x="2123728" y="188640"/>
            <a:ext cx="35362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0000"/>
                </a:solidFill>
                <a:cs typeface="+mn-ea"/>
                <a:sym typeface="+mn-lt"/>
              </a:rPr>
              <a:t>Creation of RDD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7544" y="2996952"/>
            <a:ext cx="758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940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Parallelize in Scala</a:t>
            </a:r>
          </a:p>
          <a:p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 wordsRDD= sc.parallelize(List("fish", "cats", "dogs"))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7544" y="4376527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//read data from an external source:</a:t>
            </a:r>
            <a:b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lines =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sc.textFile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(...)</a:t>
            </a:r>
            <a:br>
              <a:rPr lang="en-US" altLang="zh-CN" dirty="0">
                <a:solidFill>
                  <a:srgbClr val="000000"/>
                </a:solidFill>
              </a:rPr>
            </a:b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095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193616" y="313204"/>
            <a:ext cx="4108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0000"/>
                </a:solidFill>
                <a:cs typeface="+mn-ea"/>
                <a:sym typeface="+mn-lt"/>
              </a:rPr>
              <a:t>Operations on RDD</a:t>
            </a:r>
          </a:p>
        </p:txBody>
      </p:sp>
      <p:sp>
        <p:nvSpPr>
          <p:cNvPr id="6" name="矩形 5"/>
          <p:cNvSpPr/>
          <p:nvPr/>
        </p:nvSpPr>
        <p:spPr>
          <a:xfrm>
            <a:off x="211715" y="1268760"/>
            <a:ext cx="893228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1D1F22"/>
                </a:solidFill>
              </a:rPr>
              <a:t>RDDs support two types of operations: </a:t>
            </a:r>
            <a:r>
              <a:rPr lang="en-US" altLang="zh-CN" sz="2800" i="1" dirty="0">
                <a:solidFill>
                  <a:srgbClr val="1D1F22"/>
                </a:solidFill>
              </a:rPr>
              <a:t>transformations</a:t>
            </a:r>
            <a:r>
              <a:rPr lang="en-US" altLang="zh-CN" sz="2800" dirty="0">
                <a:solidFill>
                  <a:srgbClr val="1D1F22"/>
                </a:solidFill>
              </a:rPr>
              <a:t>, which create a new dataset from an existing one, and </a:t>
            </a:r>
            <a:r>
              <a:rPr lang="en-US" altLang="zh-CN" sz="2800" i="1" dirty="0">
                <a:solidFill>
                  <a:srgbClr val="1D1F22"/>
                </a:solidFill>
              </a:rPr>
              <a:t>actions</a:t>
            </a:r>
            <a:r>
              <a:rPr lang="en-US" altLang="zh-CN" sz="2800" dirty="0">
                <a:solidFill>
                  <a:srgbClr val="1D1F22"/>
                </a:solidFill>
              </a:rPr>
              <a:t>, which return a value to the driver program after running a computation on the dataset. </a:t>
            </a:r>
            <a:endParaRPr lang="zh-CN" altLang="en-US" sz="2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733" y="3717032"/>
            <a:ext cx="5926584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0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/>
          <p:nvPr/>
        </p:nvSpPr>
        <p:spPr>
          <a:xfrm>
            <a:off x="467544" y="2636912"/>
            <a:ext cx="8136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prstClr val="white"/>
                </a:solidFill>
                <a:latin typeface="Ebrima" pitchFamily="2" charset="0"/>
                <a:cs typeface="Ebrima" pitchFamily="2" charset="0"/>
              </a:rPr>
              <a:t>Big Data Analytics and Mining </a:t>
            </a:r>
          </a:p>
          <a:p>
            <a:pPr algn="ctr"/>
            <a:endParaRPr lang="en-US" altLang="zh-CN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Junming Shao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7520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)Z[}M6H3T7RCR0YJ%3{8DH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20688"/>
            <a:ext cx="75057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9843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2" name="Picture 4" descr="`EBI4DGTD%}14(OWD$Q~21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6672"/>
            <a:ext cx="8497887" cy="601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27177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BHL{]Q7F9IL8$KDYTLO4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8" y="332656"/>
            <a:ext cx="9019896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6045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27784" y="332656"/>
            <a:ext cx="711053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rgbClr val="000000"/>
                </a:solidFill>
              </a:rPr>
              <a:t>Fault Tolerance </a:t>
            </a:r>
            <a:br>
              <a:rPr lang="en-US" altLang="zh-CN" dirty="0">
                <a:solidFill>
                  <a:srgbClr val="000000"/>
                </a:solidFill>
              </a:rPr>
            </a:b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225724"/>
            <a:ext cx="7056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</a:rPr>
              <a:t>RDDs track </a:t>
            </a:r>
            <a:r>
              <a:rPr lang="en-US" altLang="zh-CN" sz="2800" i="1" dirty="0">
                <a:solidFill>
                  <a:srgbClr val="000000"/>
                </a:solidFill>
              </a:rPr>
              <a:t>lineage </a:t>
            </a:r>
            <a:r>
              <a:rPr lang="en-US" altLang="zh-CN" sz="2800" dirty="0">
                <a:solidFill>
                  <a:srgbClr val="000000"/>
                </a:solidFill>
              </a:rPr>
              <a:t>info to rebuild lost data </a:t>
            </a:r>
            <a:br>
              <a:rPr lang="en-US" altLang="zh-CN" dirty="0">
                <a:solidFill>
                  <a:srgbClr val="000000"/>
                </a:solidFill>
              </a:rPr>
            </a:br>
            <a:endParaRPr lang="zh-CN" altLang="en-US" dirty="0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356992"/>
            <a:ext cx="7724775" cy="3057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025943"/>
            <a:ext cx="59912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80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4294967295"/>
          </p:nvPr>
        </p:nvSpPr>
        <p:spPr>
          <a:xfrm>
            <a:off x="1907704" y="106245"/>
            <a:ext cx="4248150" cy="6492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+mn-lt"/>
                <a:cs typeface="+mn-ea"/>
                <a:sym typeface="+mn-lt"/>
              </a:rPr>
              <a:t>DAG of Word Count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46" y="1484784"/>
            <a:ext cx="3528392" cy="4185273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4644008" y="994559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Stage Graph</a:t>
            </a:r>
          </a:p>
        </p:txBody>
      </p:sp>
      <p:sp>
        <p:nvSpPr>
          <p:cNvPr id="45" name="矩形 44"/>
          <p:cNvSpPr/>
          <p:nvPr/>
        </p:nvSpPr>
        <p:spPr>
          <a:xfrm>
            <a:off x="5004048" y="1581422"/>
            <a:ext cx="398594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  <a:t>Needs to compute my parents, parents, parents, </a:t>
            </a:r>
            <a:r>
              <a:rPr lang="en-US" altLang="zh-CN" sz="2400" dirty="0" err="1">
                <a:solidFill>
                  <a:srgbClr val="000000"/>
                </a:solidFill>
                <a:cs typeface="+mn-ea"/>
                <a:sym typeface="+mn-lt"/>
              </a:rPr>
              <a:t>etc</a:t>
            </a:r>
            <a: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  <a:t> all the way back to an RDD with no dependencies .</a:t>
            </a:r>
            <a:b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</a:br>
            <a:endParaRPr lang="zh-CN" altLang="en-US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79388" y="2393305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Hadoop RDD</a:t>
            </a:r>
            <a:endParaRPr lang="zh-CN" altLang="en-US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68628" y="3605231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cs typeface="+mn-ea"/>
                <a:sym typeface="+mn-lt"/>
              </a:rPr>
              <a:t>FilterMap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 RDD</a:t>
            </a:r>
            <a:endParaRPr lang="zh-CN" altLang="en-US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09427" y="4668341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Map RDD</a:t>
            </a:r>
            <a:endParaRPr lang="zh-CN" altLang="en-US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987824" y="4637563"/>
            <a:ext cx="545384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cs typeface="+mn-ea"/>
                <a:sym typeface="+mn-lt"/>
              </a:rPr>
              <a:t>Automatically rebuilt on failure </a:t>
            </a:r>
            <a:b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</a:br>
            <a:endParaRPr lang="zh-CN" altLang="en-US" dirty="0">
              <a:solidFill>
                <a:srgbClr val="0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697492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43808" y="221983"/>
            <a:ext cx="26084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000000"/>
                </a:solidFill>
              </a:rPr>
              <a:t>Partitioning</a:t>
            </a:r>
            <a:endParaRPr lang="zh-CN" altLang="en-US" sz="4000" dirty="0">
              <a:solidFill>
                <a:srgbClr val="00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7504" y="1340768"/>
            <a:ext cx="57606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HelveticaNeue-Light"/>
              </a:rPr>
              <a:t>RDDs know their partitioning functions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br>
              <a:rPr lang="en-US" altLang="zh-CN" dirty="0">
                <a:solidFill>
                  <a:srgbClr val="000000"/>
                </a:solidFill>
              </a:rPr>
            </a:br>
            <a:endParaRPr lang="zh-CN" altLang="en-US" dirty="0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56" y="2204864"/>
            <a:ext cx="8021141" cy="427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6734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4294967295"/>
          </p:nvPr>
        </p:nvSpPr>
        <p:spPr>
          <a:xfrm>
            <a:off x="2437852" y="203993"/>
            <a:ext cx="4248150" cy="6492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+mn-lt"/>
                <a:cs typeface="+mn-ea"/>
                <a:sym typeface="+mn-lt"/>
              </a:rPr>
              <a:t>Word Count of Spark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144" y="1196752"/>
            <a:ext cx="9117856" cy="25908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FFFF">
                  <a:lumMod val="75000"/>
                </a:srgbClr>
              </a:buClr>
              <a:buFont typeface="Lucida Grande"/>
              <a:buChar char="&gt;"/>
            </a:pPr>
            <a:r>
              <a:rPr lang="en-US" sz="1800" dirty="0" err="1">
                <a:solidFill>
                  <a:srgbClr val="000000"/>
                </a:solidFill>
                <a:cs typeface="+mn-ea"/>
                <a:sym typeface="+mn-lt"/>
              </a:rPr>
              <a:t>val</a:t>
            </a:r>
            <a:r>
              <a:rPr lang="en-US" sz="1800" dirty="0">
                <a:solidFill>
                  <a:srgbClr val="000000"/>
                </a:solidFill>
                <a:cs typeface="+mn-ea"/>
                <a:sym typeface="+mn-lt"/>
              </a:rPr>
              <a:t> lines = </a:t>
            </a:r>
            <a:r>
              <a:rPr lang="en-US" sz="1800" dirty="0" err="1">
                <a:solidFill>
                  <a:srgbClr val="000000"/>
                </a:solidFill>
                <a:cs typeface="+mn-ea"/>
                <a:sym typeface="+mn-lt"/>
              </a:rPr>
              <a:t>sc.textFile</a:t>
            </a:r>
            <a:r>
              <a:rPr lang="en-US" sz="1800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en-US" sz="1800" dirty="0">
                <a:solidFill>
                  <a:srgbClr val="000090"/>
                </a:solidFill>
                <a:cs typeface="+mn-ea"/>
                <a:sym typeface="+mn-lt"/>
              </a:rPr>
              <a:t>“hamlet.txt”</a:t>
            </a:r>
            <a:r>
              <a:rPr lang="en-US" sz="1800" dirty="0">
                <a:solidFill>
                  <a:srgbClr val="000000"/>
                </a:solidFill>
                <a:cs typeface="+mn-ea"/>
                <a:sym typeface="+mn-lt"/>
              </a:rPr>
              <a:t>)</a:t>
            </a:r>
          </a:p>
          <a:p>
            <a:pPr>
              <a:buClr>
                <a:srgbClr val="FFFFFF">
                  <a:lumMod val="75000"/>
                </a:srgbClr>
              </a:buClr>
              <a:buFont typeface="Lucida Grande"/>
              <a:buChar char="&gt;"/>
            </a:pPr>
            <a:r>
              <a:rPr lang="en-US" sz="1800" dirty="0" err="1">
                <a:solidFill>
                  <a:srgbClr val="000000"/>
                </a:solidFill>
                <a:cs typeface="+mn-ea"/>
                <a:sym typeface="+mn-lt"/>
              </a:rPr>
              <a:t>val</a:t>
            </a:r>
            <a:r>
              <a:rPr lang="en-US" sz="1800" dirty="0">
                <a:solidFill>
                  <a:srgbClr val="000000"/>
                </a:solidFill>
                <a:cs typeface="+mn-ea"/>
                <a:sym typeface="+mn-lt"/>
              </a:rPr>
              <a:t> counts = </a:t>
            </a:r>
            <a:r>
              <a:rPr lang="en-US" sz="1800" dirty="0" err="1">
                <a:solidFill>
                  <a:srgbClr val="000000"/>
                </a:solidFill>
                <a:cs typeface="+mn-ea"/>
                <a:sym typeface="+mn-lt"/>
              </a:rPr>
              <a:t>lines.</a:t>
            </a:r>
            <a:r>
              <a:rPr lang="en-US" sz="1800" dirty="0" err="1">
                <a:solidFill>
                  <a:srgbClr val="3366FF"/>
                </a:solidFill>
                <a:cs typeface="+mn-ea"/>
                <a:sym typeface="+mn-lt"/>
              </a:rPr>
              <a:t>flatMap</a:t>
            </a:r>
            <a:r>
              <a:rPr lang="en-US" sz="1800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en-US" sz="1800" dirty="0">
                <a:solidFill>
                  <a:srgbClr val="FF0080"/>
                </a:solidFill>
                <a:cs typeface="+mn-ea"/>
                <a:sym typeface="+mn-lt"/>
              </a:rPr>
              <a:t> line=&gt; </a:t>
            </a:r>
            <a:r>
              <a:rPr lang="en-US" sz="1800" dirty="0" err="1">
                <a:solidFill>
                  <a:srgbClr val="FF0080"/>
                </a:solidFill>
                <a:cs typeface="+mn-ea"/>
                <a:sym typeface="+mn-lt"/>
              </a:rPr>
              <a:t>line.split</a:t>
            </a:r>
            <a:r>
              <a:rPr lang="en-US" sz="1800" dirty="0">
                <a:solidFill>
                  <a:srgbClr val="FF0080"/>
                </a:solidFill>
                <a:cs typeface="+mn-ea"/>
                <a:sym typeface="+mn-lt"/>
              </a:rPr>
              <a:t>(“ ”)</a:t>
            </a:r>
            <a:r>
              <a:rPr lang="en-US" sz="1800" dirty="0">
                <a:solidFill>
                  <a:srgbClr val="000000"/>
                </a:solidFill>
                <a:cs typeface="+mn-ea"/>
                <a:sym typeface="+mn-lt"/>
              </a:rPr>
              <a:t>)</a:t>
            </a:r>
            <a:br>
              <a:rPr lang="en-US" sz="1800" dirty="0">
                <a:solidFill>
                  <a:srgbClr val="000000"/>
                </a:solidFill>
                <a:cs typeface="+mn-ea"/>
                <a:sym typeface="+mn-lt"/>
              </a:rPr>
            </a:br>
            <a:r>
              <a:rPr lang="en-US" sz="1800" dirty="0">
                <a:solidFill>
                  <a:srgbClr val="000000"/>
                </a:solidFill>
                <a:cs typeface="+mn-ea"/>
                <a:sym typeface="+mn-lt"/>
              </a:rPr>
              <a:t>              .</a:t>
            </a:r>
            <a:r>
              <a:rPr lang="en-US" sz="1800" dirty="0">
                <a:solidFill>
                  <a:srgbClr val="3366FF"/>
                </a:solidFill>
                <a:cs typeface="+mn-ea"/>
                <a:sym typeface="+mn-lt"/>
              </a:rPr>
              <a:t>map</a:t>
            </a:r>
            <a:r>
              <a:rPr lang="en-US" sz="1800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en-US" sz="1800" dirty="0">
                <a:solidFill>
                  <a:srgbClr val="FF0080"/>
                </a:solidFill>
                <a:cs typeface="+mn-ea"/>
                <a:sym typeface="+mn-lt"/>
              </a:rPr>
              <a:t>word =&gt; (word, 1)</a:t>
            </a:r>
            <a:r>
              <a:rPr lang="en-US" sz="1800" dirty="0">
                <a:solidFill>
                  <a:srgbClr val="000000"/>
                </a:solidFill>
                <a:cs typeface="+mn-ea"/>
                <a:sym typeface="+mn-lt"/>
              </a:rPr>
              <a:t>)</a:t>
            </a:r>
            <a:br>
              <a:rPr lang="en-US" sz="1800" dirty="0">
                <a:solidFill>
                  <a:srgbClr val="000000"/>
                </a:solidFill>
                <a:cs typeface="+mn-ea"/>
                <a:sym typeface="+mn-lt"/>
              </a:rPr>
            </a:br>
            <a:r>
              <a:rPr lang="en-US" sz="1800" dirty="0">
                <a:solidFill>
                  <a:srgbClr val="000000"/>
                </a:solidFill>
                <a:cs typeface="+mn-ea"/>
                <a:sym typeface="+mn-lt"/>
              </a:rPr>
              <a:t>              .</a:t>
            </a:r>
            <a:r>
              <a:rPr lang="en-US" sz="1800" dirty="0" err="1">
                <a:solidFill>
                  <a:srgbClr val="3366FF"/>
                </a:solidFill>
                <a:cs typeface="+mn-ea"/>
                <a:sym typeface="+mn-lt"/>
              </a:rPr>
              <a:t>reduceByKey</a:t>
            </a:r>
            <a:r>
              <a:rPr lang="en-US" sz="1800" dirty="0">
                <a:solidFill>
                  <a:srgbClr val="000000"/>
                </a:solidFill>
                <a:cs typeface="+mn-ea"/>
                <a:sym typeface="+mn-lt"/>
              </a:rPr>
              <a:t>((</a:t>
            </a:r>
            <a:r>
              <a:rPr lang="en-US" sz="1800" dirty="0" err="1">
                <a:solidFill>
                  <a:srgbClr val="FF0080"/>
                </a:solidFill>
                <a:cs typeface="+mn-ea"/>
                <a:sym typeface="+mn-lt"/>
              </a:rPr>
              <a:t>x,y</a:t>
            </a:r>
            <a:r>
              <a:rPr lang="en-US" sz="1800" dirty="0">
                <a:solidFill>
                  <a:srgbClr val="FF0080"/>
                </a:solidFill>
                <a:cs typeface="+mn-ea"/>
                <a:sym typeface="+mn-lt"/>
              </a:rPr>
              <a:t>)=&gt; x + y</a:t>
            </a:r>
            <a:r>
              <a:rPr lang="en-US" sz="1800" dirty="0">
                <a:solidFill>
                  <a:srgbClr val="000000"/>
                </a:solidFill>
                <a:cs typeface="+mn-ea"/>
                <a:sym typeface="+mn-lt"/>
              </a:rPr>
              <a:t>).collect()</a:t>
            </a:r>
          </a:p>
        </p:txBody>
      </p:sp>
      <p:grpSp>
        <p:nvGrpSpPr>
          <p:cNvPr id="5" name="Group 63"/>
          <p:cNvGrpSpPr/>
          <p:nvPr/>
        </p:nvGrpSpPr>
        <p:grpSpPr>
          <a:xfrm>
            <a:off x="312538" y="3235319"/>
            <a:ext cx="6605661" cy="2206750"/>
            <a:chOff x="1161132" y="4781887"/>
            <a:chExt cx="5893286" cy="2088799"/>
          </a:xfrm>
        </p:grpSpPr>
        <p:sp>
          <p:nvSpPr>
            <p:cNvPr id="6" name="TextBox 4"/>
            <p:cNvSpPr txBox="1"/>
            <p:nvPr/>
          </p:nvSpPr>
          <p:spPr>
            <a:xfrm>
              <a:off x="1239682" y="5072440"/>
              <a:ext cx="1091476" cy="37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cs typeface="+mn-ea"/>
                  <a:sym typeface="+mn-lt"/>
                </a:rPr>
                <a:t>“to be or”</a:t>
              </a:r>
            </a:p>
          </p:txBody>
        </p:sp>
        <p:sp>
          <p:nvSpPr>
            <p:cNvPr id="7" name="TextBox 5"/>
            <p:cNvSpPr txBox="1"/>
            <p:nvPr/>
          </p:nvSpPr>
          <p:spPr>
            <a:xfrm>
              <a:off x="1161132" y="6096619"/>
              <a:ext cx="1197127" cy="37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cs typeface="+mn-ea"/>
                  <a:sym typeface="+mn-lt"/>
                </a:rPr>
                <a:t>“not to be”</a:t>
              </a:r>
            </a:p>
          </p:txBody>
        </p:sp>
        <p:sp>
          <p:nvSpPr>
            <p:cNvPr id="8" name="TextBox 6"/>
            <p:cNvSpPr txBox="1"/>
            <p:nvPr/>
          </p:nvSpPr>
          <p:spPr>
            <a:xfrm>
              <a:off x="3041519" y="4781887"/>
              <a:ext cx="588070" cy="961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cs typeface="+mn-ea"/>
                  <a:sym typeface="+mn-lt"/>
                </a:rPr>
                <a:t>“to”</a:t>
              </a:r>
              <a:br>
                <a:rPr lang="en-US" sz="2000" dirty="0">
                  <a:solidFill>
                    <a:srgbClr val="000000"/>
                  </a:solidFill>
                  <a:cs typeface="+mn-ea"/>
                  <a:sym typeface="+mn-lt"/>
                </a:rPr>
              </a:br>
              <a:r>
                <a:rPr lang="en-US" sz="2000" dirty="0">
                  <a:solidFill>
                    <a:srgbClr val="000000"/>
                  </a:solidFill>
                  <a:cs typeface="+mn-ea"/>
                  <a:sym typeface="+mn-lt"/>
                </a:rPr>
                <a:t>“be”</a:t>
              </a:r>
              <a:br>
                <a:rPr lang="en-US" sz="2000" dirty="0">
                  <a:solidFill>
                    <a:srgbClr val="000000"/>
                  </a:solidFill>
                  <a:cs typeface="+mn-ea"/>
                  <a:sym typeface="+mn-lt"/>
                </a:rPr>
              </a:br>
              <a:r>
                <a:rPr lang="en-US" sz="2000" dirty="0">
                  <a:solidFill>
                    <a:srgbClr val="000000"/>
                  </a:solidFill>
                  <a:cs typeface="+mn-ea"/>
                  <a:sym typeface="+mn-lt"/>
                </a:rPr>
                <a:t>“or”</a:t>
              </a:r>
            </a:p>
          </p:txBody>
        </p:sp>
        <p:sp>
          <p:nvSpPr>
            <p:cNvPr id="9" name="TextBox 7"/>
            <p:cNvSpPr txBox="1"/>
            <p:nvPr/>
          </p:nvSpPr>
          <p:spPr>
            <a:xfrm>
              <a:off x="2991440" y="5902178"/>
              <a:ext cx="668157" cy="961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cs typeface="+mn-ea"/>
                  <a:sym typeface="+mn-lt"/>
                </a:rPr>
                <a:t>“not”</a:t>
              </a:r>
              <a:br>
                <a:rPr lang="en-US" sz="2000" dirty="0">
                  <a:solidFill>
                    <a:srgbClr val="000000"/>
                  </a:solidFill>
                  <a:cs typeface="+mn-ea"/>
                  <a:sym typeface="+mn-lt"/>
                </a:rPr>
              </a:br>
              <a:r>
                <a:rPr lang="en-US" sz="2000" dirty="0">
                  <a:solidFill>
                    <a:srgbClr val="000000"/>
                  </a:solidFill>
                  <a:cs typeface="+mn-ea"/>
                  <a:sym typeface="+mn-lt"/>
                </a:rPr>
                <a:t>“to”</a:t>
              </a:r>
              <a:br>
                <a:rPr lang="en-US" sz="2000" dirty="0">
                  <a:solidFill>
                    <a:srgbClr val="000000"/>
                  </a:solidFill>
                  <a:cs typeface="+mn-ea"/>
                  <a:sym typeface="+mn-lt"/>
                </a:rPr>
              </a:br>
              <a:r>
                <a:rPr lang="en-US" sz="2000" dirty="0">
                  <a:solidFill>
                    <a:srgbClr val="000000"/>
                  </a:solidFill>
                  <a:cs typeface="+mn-ea"/>
                  <a:sym typeface="+mn-lt"/>
                </a:rPr>
                <a:t>“be”</a:t>
              </a:r>
            </a:p>
          </p:txBody>
        </p:sp>
        <p:sp>
          <p:nvSpPr>
            <p:cNvPr id="10" name="TextBox 8"/>
            <p:cNvSpPr txBox="1"/>
            <p:nvPr/>
          </p:nvSpPr>
          <p:spPr>
            <a:xfrm>
              <a:off x="4551689" y="4831228"/>
              <a:ext cx="761116" cy="961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cs typeface="+mn-ea"/>
                  <a:sym typeface="+mn-lt"/>
                </a:rPr>
                <a:t>(to, 1)</a:t>
              </a:r>
              <a:br>
                <a:rPr lang="en-US" sz="2000" dirty="0">
                  <a:solidFill>
                    <a:srgbClr val="000000"/>
                  </a:solidFill>
                  <a:cs typeface="+mn-ea"/>
                  <a:sym typeface="+mn-lt"/>
                </a:rPr>
              </a:br>
              <a:r>
                <a:rPr lang="en-US" sz="2000" dirty="0">
                  <a:solidFill>
                    <a:srgbClr val="000000"/>
                  </a:solidFill>
                  <a:cs typeface="+mn-ea"/>
                  <a:sym typeface="+mn-lt"/>
                </a:rPr>
                <a:t>(be, 1)</a:t>
              </a:r>
              <a:br>
                <a:rPr lang="en-US" sz="2000" dirty="0">
                  <a:solidFill>
                    <a:srgbClr val="000000"/>
                  </a:solidFill>
                  <a:cs typeface="+mn-ea"/>
                  <a:sym typeface="+mn-lt"/>
                </a:rPr>
              </a:br>
              <a:r>
                <a:rPr lang="en-US" sz="2000" dirty="0">
                  <a:solidFill>
                    <a:srgbClr val="000000"/>
                  </a:solidFill>
                  <a:cs typeface="+mn-ea"/>
                  <a:sym typeface="+mn-lt"/>
                </a:rPr>
                <a:t>(or, 1)</a:t>
              </a:r>
            </a:p>
          </p:txBody>
        </p:sp>
        <p:sp>
          <p:nvSpPr>
            <p:cNvPr id="11" name="TextBox 9"/>
            <p:cNvSpPr txBox="1"/>
            <p:nvPr/>
          </p:nvSpPr>
          <p:spPr>
            <a:xfrm>
              <a:off x="4533798" y="5909310"/>
              <a:ext cx="836912" cy="961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cs typeface="+mn-ea"/>
                  <a:sym typeface="+mn-lt"/>
                </a:rPr>
                <a:t>(not, 1)</a:t>
              </a:r>
              <a:br>
                <a:rPr lang="en-US" sz="2000" dirty="0">
                  <a:solidFill>
                    <a:srgbClr val="000000"/>
                  </a:solidFill>
                  <a:cs typeface="+mn-ea"/>
                  <a:sym typeface="+mn-lt"/>
                </a:rPr>
              </a:br>
              <a:r>
                <a:rPr lang="en-US" sz="2000" dirty="0">
                  <a:solidFill>
                    <a:srgbClr val="000000"/>
                  </a:solidFill>
                  <a:cs typeface="+mn-ea"/>
                  <a:sym typeface="+mn-lt"/>
                </a:rPr>
                <a:t>(to, 1)</a:t>
              </a:r>
              <a:br>
                <a:rPr lang="en-US" sz="2000" dirty="0">
                  <a:solidFill>
                    <a:srgbClr val="000000"/>
                  </a:solidFill>
                  <a:cs typeface="+mn-ea"/>
                  <a:sym typeface="+mn-lt"/>
                </a:rPr>
              </a:br>
              <a:r>
                <a:rPr lang="en-US" sz="2000" dirty="0">
                  <a:solidFill>
                    <a:srgbClr val="000000"/>
                  </a:solidFill>
                  <a:cs typeface="+mn-ea"/>
                  <a:sym typeface="+mn-lt"/>
                </a:rPr>
                <a:t>(be, 1)</a:t>
              </a:r>
            </a:p>
          </p:txBody>
        </p:sp>
        <p:sp>
          <p:nvSpPr>
            <p:cNvPr id="12" name="TextBox 13"/>
            <p:cNvSpPr txBox="1"/>
            <p:nvPr/>
          </p:nvSpPr>
          <p:spPr>
            <a:xfrm>
              <a:off x="6217506" y="4914147"/>
              <a:ext cx="836912" cy="670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cs typeface="+mn-ea"/>
                  <a:sym typeface="+mn-lt"/>
                </a:rPr>
                <a:t>(be, 2)</a:t>
              </a:r>
              <a:br>
                <a:rPr lang="en-US" sz="2000" dirty="0">
                  <a:solidFill>
                    <a:srgbClr val="000000"/>
                  </a:solidFill>
                  <a:cs typeface="+mn-ea"/>
                  <a:sym typeface="+mn-lt"/>
                </a:rPr>
              </a:br>
              <a:r>
                <a:rPr lang="en-US" sz="2000" dirty="0">
                  <a:solidFill>
                    <a:srgbClr val="000000"/>
                  </a:solidFill>
                  <a:cs typeface="+mn-ea"/>
                  <a:sym typeface="+mn-lt"/>
                </a:rPr>
                <a:t>(not, 1)</a:t>
              </a:r>
            </a:p>
          </p:txBody>
        </p:sp>
        <p:sp>
          <p:nvSpPr>
            <p:cNvPr id="13" name="TextBox 14"/>
            <p:cNvSpPr txBox="1"/>
            <p:nvPr/>
          </p:nvSpPr>
          <p:spPr>
            <a:xfrm>
              <a:off x="6260156" y="5909310"/>
              <a:ext cx="726220" cy="670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cs typeface="+mn-ea"/>
                  <a:sym typeface="+mn-lt"/>
                </a:rPr>
                <a:t>(or, 1)</a:t>
              </a:r>
            </a:p>
            <a:p>
              <a:r>
                <a:rPr lang="en-US" sz="2000" dirty="0">
                  <a:solidFill>
                    <a:srgbClr val="000000"/>
                  </a:solidFill>
                  <a:cs typeface="+mn-ea"/>
                  <a:sym typeface="+mn-lt"/>
                </a:rPr>
                <a:t>(to, 2)</a:t>
              </a:r>
            </a:p>
          </p:txBody>
        </p:sp>
        <p:cxnSp>
          <p:nvCxnSpPr>
            <p:cNvPr id="14" name="Straight Connector 22"/>
            <p:cNvCxnSpPr/>
            <p:nvPr/>
          </p:nvCxnSpPr>
          <p:spPr>
            <a:xfrm>
              <a:off x="2331158" y="5272867"/>
              <a:ext cx="550657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7"/>
            <p:cNvCxnSpPr/>
            <p:nvPr/>
          </p:nvCxnSpPr>
          <p:spPr>
            <a:xfrm flipV="1">
              <a:off x="2307385" y="6285981"/>
              <a:ext cx="574430" cy="2072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8"/>
            <p:cNvCxnSpPr/>
            <p:nvPr/>
          </p:nvCxnSpPr>
          <p:spPr>
            <a:xfrm>
              <a:off x="3742549" y="5288014"/>
              <a:ext cx="67054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29"/>
            <p:cNvCxnSpPr/>
            <p:nvPr/>
          </p:nvCxnSpPr>
          <p:spPr>
            <a:xfrm>
              <a:off x="3742549" y="6302977"/>
              <a:ext cx="67054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54"/>
            <p:cNvCxnSpPr/>
            <p:nvPr/>
          </p:nvCxnSpPr>
          <p:spPr>
            <a:xfrm>
              <a:off x="5404673" y="5211244"/>
              <a:ext cx="764090" cy="112563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55"/>
            <p:cNvCxnSpPr/>
            <p:nvPr/>
          </p:nvCxnSpPr>
          <p:spPr>
            <a:xfrm>
              <a:off x="5386793" y="5206040"/>
              <a:ext cx="764090" cy="10176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60"/>
            <p:cNvCxnSpPr/>
            <p:nvPr/>
          </p:nvCxnSpPr>
          <p:spPr>
            <a:xfrm flipV="1">
              <a:off x="5405917" y="5225882"/>
              <a:ext cx="764090" cy="111743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61"/>
            <p:cNvCxnSpPr/>
            <p:nvPr/>
          </p:nvCxnSpPr>
          <p:spPr>
            <a:xfrm flipV="1">
              <a:off x="5404673" y="6224655"/>
              <a:ext cx="764090" cy="10102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矩形: 圆角 21"/>
          <p:cNvSpPr/>
          <p:nvPr/>
        </p:nvSpPr>
        <p:spPr>
          <a:xfrm>
            <a:off x="361731" y="3182410"/>
            <a:ext cx="1243451" cy="2368438"/>
          </a:xfrm>
          <a:prstGeom prst="round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2252124" y="3182410"/>
            <a:ext cx="925454" cy="2368438"/>
          </a:xfrm>
          <a:prstGeom prst="round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3951587" y="3182410"/>
            <a:ext cx="1094990" cy="2368438"/>
          </a:xfrm>
          <a:prstGeom prst="round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5974675" y="3128339"/>
            <a:ext cx="1073068" cy="2368438"/>
          </a:xfrm>
          <a:prstGeom prst="round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 err="1">
              <a:solidFill>
                <a:srgbClr val="000000"/>
              </a:solidFill>
              <a:cs typeface="+mn-ea"/>
              <a:sym typeface="+mn-lt"/>
            </a:endParaRPr>
          </a:p>
        </p:txBody>
      </p:sp>
      <p:cxnSp>
        <p:nvCxnSpPr>
          <p:cNvPr id="30" name="Straight Connector 55"/>
          <p:cNvCxnSpPr/>
          <p:nvPr/>
        </p:nvCxnSpPr>
        <p:spPr>
          <a:xfrm>
            <a:off x="7057266" y="3716168"/>
            <a:ext cx="777341" cy="36515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55"/>
          <p:cNvCxnSpPr/>
          <p:nvPr/>
        </p:nvCxnSpPr>
        <p:spPr>
          <a:xfrm flipV="1">
            <a:off x="7067131" y="4097686"/>
            <a:ext cx="708495" cy="41084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14"/>
          <p:cNvSpPr txBox="1"/>
          <p:nvPr/>
        </p:nvSpPr>
        <p:spPr>
          <a:xfrm>
            <a:off x="7845394" y="4035296"/>
            <a:ext cx="814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cs typeface="+mn-ea"/>
                <a:sym typeface="+mn-lt"/>
              </a:rPr>
              <a:t>(or, 1)</a:t>
            </a:r>
          </a:p>
          <a:p>
            <a:r>
              <a:rPr lang="en-US" sz="2000" dirty="0">
                <a:solidFill>
                  <a:srgbClr val="000000"/>
                </a:solidFill>
                <a:cs typeface="+mn-ea"/>
                <a:sym typeface="+mn-lt"/>
              </a:rPr>
              <a:t>(to, 2)</a:t>
            </a:r>
          </a:p>
        </p:txBody>
      </p:sp>
      <p:sp>
        <p:nvSpPr>
          <p:cNvPr id="36" name="TextBox 13"/>
          <p:cNvSpPr txBox="1"/>
          <p:nvPr/>
        </p:nvSpPr>
        <p:spPr>
          <a:xfrm>
            <a:off x="7825353" y="3422689"/>
            <a:ext cx="9380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cs typeface="+mn-ea"/>
                <a:sym typeface="+mn-lt"/>
              </a:rPr>
              <a:t>(be, 2)</a:t>
            </a:r>
            <a:br>
              <a:rPr lang="en-US" sz="2000" dirty="0">
                <a:solidFill>
                  <a:srgbClr val="000000"/>
                </a:solidFill>
                <a:cs typeface="+mn-ea"/>
                <a:sym typeface="+mn-lt"/>
              </a:rPr>
            </a:br>
            <a:r>
              <a:rPr lang="en-US" sz="2000" dirty="0">
                <a:solidFill>
                  <a:srgbClr val="000000"/>
                </a:solidFill>
                <a:cs typeface="+mn-ea"/>
                <a:sym typeface="+mn-lt"/>
              </a:rPr>
              <a:t>(not, 1)</a:t>
            </a:r>
          </a:p>
        </p:txBody>
      </p:sp>
      <p:sp>
        <p:nvSpPr>
          <p:cNvPr id="40" name="矩形: 圆角 39"/>
          <p:cNvSpPr/>
          <p:nvPr/>
        </p:nvSpPr>
        <p:spPr>
          <a:xfrm>
            <a:off x="432073" y="3498214"/>
            <a:ext cx="1120553" cy="470410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1" name="矩形: 圆角 40"/>
          <p:cNvSpPr/>
          <p:nvPr/>
        </p:nvSpPr>
        <p:spPr>
          <a:xfrm>
            <a:off x="411093" y="4589138"/>
            <a:ext cx="1120553" cy="470410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2" name="矩形: 圆角 41"/>
          <p:cNvSpPr/>
          <p:nvPr/>
        </p:nvSpPr>
        <p:spPr>
          <a:xfrm>
            <a:off x="2386048" y="3255729"/>
            <a:ext cx="638344" cy="996584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3" name="矩形: 圆角 42"/>
          <p:cNvSpPr/>
          <p:nvPr/>
        </p:nvSpPr>
        <p:spPr>
          <a:xfrm>
            <a:off x="2386048" y="4418868"/>
            <a:ext cx="638344" cy="996584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5" name="矩形: 圆角 44"/>
          <p:cNvSpPr/>
          <p:nvPr/>
        </p:nvSpPr>
        <p:spPr>
          <a:xfrm>
            <a:off x="4140497" y="3255729"/>
            <a:ext cx="717169" cy="1047379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6" name="矩形: 圆角 45"/>
          <p:cNvSpPr/>
          <p:nvPr/>
        </p:nvSpPr>
        <p:spPr>
          <a:xfrm>
            <a:off x="4182714" y="4384943"/>
            <a:ext cx="717169" cy="1047379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8" name="矩形: 圆角 47"/>
          <p:cNvSpPr/>
          <p:nvPr/>
        </p:nvSpPr>
        <p:spPr>
          <a:xfrm>
            <a:off x="6048186" y="3356155"/>
            <a:ext cx="862876" cy="822423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9" name="矩形: 圆角 48"/>
          <p:cNvSpPr/>
          <p:nvPr/>
        </p:nvSpPr>
        <p:spPr>
          <a:xfrm>
            <a:off x="6067880" y="4342155"/>
            <a:ext cx="792965" cy="876388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61731" y="2731263"/>
            <a:ext cx="129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000000"/>
                </a:solidFill>
                <a:cs typeface="+mn-ea"/>
                <a:sym typeface="+mn-lt"/>
              </a:rPr>
              <a:t>textFile</a:t>
            </a:r>
            <a:endParaRPr lang="zh-CN" altLang="en-US" sz="24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156659" y="2720745"/>
            <a:ext cx="129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000000"/>
                </a:solidFill>
                <a:cs typeface="+mn-ea"/>
                <a:sym typeface="+mn-lt"/>
              </a:rPr>
              <a:t>flatMap</a:t>
            </a:r>
            <a:endParaRPr lang="zh-CN" altLang="en-US" sz="24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2" name="文本框 49"/>
          <p:cNvSpPr txBox="1"/>
          <p:nvPr/>
        </p:nvSpPr>
        <p:spPr>
          <a:xfrm>
            <a:off x="4139952" y="2708920"/>
            <a:ext cx="129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  <a:t>map</a:t>
            </a:r>
            <a:endParaRPr lang="zh-CN" altLang="en-US" sz="24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3" name="文本框 49"/>
          <p:cNvSpPr txBox="1"/>
          <p:nvPr/>
        </p:nvSpPr>
        <p:spPr>
          <a:xfrm>
            <a:off x="5779171" y="2699192"/>
            <a:ext cx="2116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err="1">
                <a:solidFill>
                  <a:srgbClr val="000000"/>
                </a:solidFill>
                <a:cs typeface="+mn-ea"/>
                <a:sym typeface="+mn-lt"/>
              </a:rPr>
              <a:t>reducebyKey</a:t>
            </a:r>
            <a:endParaRPr lang="zh-CN" altLang="en-US" sz="24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4" name="矩形: 圆角 53"/>
          <p:cNvSpPr/>
          <p:nvPr/>
        </p:nvSpPr>
        <p:spPr>
          <a:xfrm>
            <a:off x="7652306" y="5386794"/>
            <a:ext cx="1200395" cy="390840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Partition</a:t>
            </a:r>
            <a:endParaRPr lang="zh-CN" altLang="en-US" dirty="0" err="1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6" name="矩形: 圆角 55"/>
          <p:cNvSpPr/>
          <p:nvPr/>
        </p:nvSpPr>
        <p:spPr>
          <a:xfrm>
            <a:off x="7671434" y="5853235"/>
            <a:ext cx="1200395" cy="390840"/>
          </a:xfrm>
          <a:prstGeom prst="round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RDD</a:t>
            </a:r>
            <a:endParaRPr lang="zh-CN" altLang="en-US" dirty="0" err="1">
              <a:solidFill>
                <a:srgbClr val="0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34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4294967295"/>
          </p:nvPr>
        </p:nvSpPr>
        <p:spPr>
          <a:xfrm>
            <a:off x="2247839" y="332656"/>
            <a:ext cx="4248150" cy="6492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3333FF"/>
                </a:solidFill>
                <a:latin typeface="+mn-lt"/>
                <a:cs typeface="+mn-ea"/>
                <a:sym typeface="+mn-lt"/>
              </a:rPr>
              <a:t>MapReduce VS Spark</a:t>
            </a:r>
            <a:endParaRPr lang="zh-CN" altLang="en-US" b="1" dirty="0">
              <a:solidFill>
                <a:srgbClr val="3333FF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139380" y="1124744"/>
            <a:ext cx="8465068" cy="5256584"/>
          </a:xfrm>
          <a:prstGeom prst="rect">
            <a:avLst/>
          </a:prstGeom>
        </p:spPr>
        <p:txBody>
          <a:bodyPr/>
          <a:lstStyle/>
          <a:p>
            <a:pPr indent="0">
              <a:buNone/>
            </a:pPr>
            <a:r>
              <a:rPr lang="en-US" altLang="zh-CN" b="1" dirty="0">
                <a:solidFill>
                  <a:srgbClr val="CC3300"/>
                </a:solidFill>
                <a:latin typeface="+mn-lt"/>
                <a:cs typeface="+mn-ea"/>
                <a:sym typeface="+mn-lt"/>
              </a:rPr>
              <a:t>MapReduce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  <a:cs typeface="+mn-ea"/>
                <a:sym typeface="+mn-lt"/>
              </a:rPr>
              <a:t>Great </a:t>
            </a:r>
            <a:r>
              <a:rPr lang="en-US" altLang="zh-CN" b="1" dirty="0">
                <a:latin typeface="+mn-lt"/>
                <a:cs typeface="+mn-ea"/>
                <a:sym typeface="+mn-lt"/>
              </a:rPr>
              <a:t>at one-pass </a:t>
            </a:r>
            <a:r>
              <a:rPr lang="en-US" altLang="zh-CN" dirty="0">
                <a:latin typeface="+mn-lt"/>
                <a:cs typeface="+mn-ea"/>
                <a:sym typeface="+mn-lt"/>
              </a:rPr>
              <a:t>computation, but inefficient for </a:t>
            </a:r>
            <a:r>
              <a:rPr lang="en-US" altLang="zh-CN" i="1" dirty="0">
                <a:latin typeface="+mn-lt"/>
                <a:cs typeface="+mn-ea"/>
                <a:sym typeface="+mn-lt"/>
              </a:rPr>
              <a:t>multi-pass </a:t>
            </a:r>
            <a:r>
              <a:rPr lang="en-US" altLang="zh-CN" dirty="0">
                <a:latin typeface="+mn-lt"/>
                <a:cs typeface="+mn-ea"/>
                <a:sym typeface="+mn-lt"/>
              </a:rPr>
              <a:t>algorithms.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  <a:cs typeface="+mn-ea"/>
                <a:sym typeface="+mn-lt"/>
              </a:rPr>
              <a:t>No efficient primitives for data sharing.</a:t>
            </a:r>
            <a:br>
              <a:rPr lang="en-US" altLang="zh-CN" dirty="0">
                <a:latin typeface="+mn-lt"/>
                <a:cs typeface="+mn-ea"/>
                <a:sym typeface="+mn-lt"/>
              </a:rPr>
            </a:br>
            <a:r>
              <a:rPr lang="en-US" altLang="zh-CN" dirty="0">
                <a:latin typeface="+mn-lt"/>
                <a:cs typeface="+mn-ea"/>
                <a:sym typeface="+mn-lt"/>
              </a:rPr>
              <a:t> </a:t>
            </a:r>
          </a:p>
          <a:p>
            <a:pPr marL="457200" lvl="1" indent="0">
              <a:buNone/>
            </a:pPr>
            <a:r>
              <a:rPr lang="en-US" altLang="zh-CN" sz="3200" b="1" dirty="0">
                <a:solidFill>
                  <a:srgbClr val="CC3300"/>
                </a:solidFill>
                <a:latin typeface="+mn-lt"/>
                <a:cs typeface="+mn-ea"/>
                <a:sym typeface="+mn-lt"/>
              </a:rPr>
              <a:t>Spark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  <a:cs typeface="+mn-ea"/>
                <a:sym typeface="+mn-lt"/>
              </a:rPr>
              <a:t>Extends a programming language with </a:t>
            </a:r>
            <a:r>
              <a:rPr lang="en-US" altLang="zh-CN" b="1" dirty="0">
                <a:latin typeface="+mn-lt"/>
                <a:cs typeface="+mn-ea"/>
                <a:sym typeface="+mn-lt"/>
              </a:rPr>
              <a:t>a distributed collection data-structure</a:t>
            </a:r>
            <a:r>
              <a:rPr lang="zh-CN" altLang="en-US" b="1" dirty="0">
                <a:latin typeface="+mn-lt"/>
                <a:cs typeface="+mn-ea"/>
                <a:sym typeface="+mn-lt"/>
              </a:rPr>
              <a:t>（</a:t>
            </a:r>
            <a:r>
              <a:rPr lang="en-US" altLang="zh-CN" b="1" dirty="0">
                <a:latin typeface="+mn-lt"/>
                <a:cs typeface="+mn-ea"/>
                <a:sym typeface="+mn-lt"/>
              </a:rPr>
              <a:t>RDD</a:t>
            </a:r>
            <a:r>
              <a:rPr lang="zh-CN" altLang="en-US" b="1" dirty="0">
                <a:latin typeface="+mn-lt"/>
                <a:cs typeface="+mn-ea"/>
                <a:sym typeface="+mn-lt"/>
              </a:rPr>
              <a:t>）</a:t>
            </a:r>
            <a:r>
              <a:rPr lang="en-US" altLang="zh-CN" dirty="0">
                <a:latin typeface="+mn-lt"/>
                <a:cs typeface="+mn-ea"/>
                <a:sym typeface="+mn-lt"/>
              </a:rPr>
              <a:t>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  <a:cs typeface="+mn-ea"/>
                <a:sym typeface="+mn-lt"/>
              </a:rPr>
              <a:t>Clean APIs in Java, Scala, Python, R.</a:t>
            </a:r>
            <a:br>
              <a:rPr lang="en-US" altLang="zh-CN" dirty="0">
                <a:latin typeface="+mn-lt"/>
                <a:cs typeface="+mn-ea"/>
                <a:sym typeface="+mn-lt"/>
              </a:rPr>
            </a:br>
            <a:endParaRPr lang="zh-CN" altLang="en-US" dirty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986178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139380" y="1052736"/>
            <a:ext cx="7961012" cy="3410717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Same engine performs data extraction, model training and interactive queries </a:t>
            </a:r>
            <a:br>
              <a:rPr lang="en-US" altLang="zh-CN" dirty="0">
                <a:latin typeface="+mn-lt"/>
                <a:cs typeface="+mn-ea"/>
                <a:sym typeface="+mn-lt"/>
              </a:rPr>
            </a:b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2276872"/>
            <a:ext cx="8429625" cy="3724275"/>
          </a:xfrm>
          <a:prstGeom prst="rect">
            <a:avLst/>
          </a:prstGeom>
        </p:spPr>
      </p:pic>
      <p:sp>
        <p:nvSpPr>
          <p:cNvPr id="5" name="内容占位符 1"/>
          <p:cNvSpPr txBox="1">
            <a:spLocks/>
          </p:cNvSpPr>
          <p:nvPr/>
        </p:nvSpPr>
        <p:spPr>
          <a:xfrm>
            <a:off x="2247839" y="332656"/>
            <a:ext cx="4248150" cy="6492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b="1">
                <a:solidFill>
                  <a:srgbClr val="3333FF"/>
                </a:solidFill>
                <a:cs typeface="+mn-ea"/>
                <a:sym typeface="+mn-lt"/>
              </a:rPr>
              <a:t>MapReduce VS Spark</a:t>
            </a:r>
            <a:endParaRPr lang="zh-CN" altLang="en-US" b="1" dirty="0">
              <a:solidFill>
                <a:srgbClr val="3333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2958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11560" y="5229200"/>
            <a:ext cx="8077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273050" indent="-27305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itchFamily="2" charset="2"/>
              <a:buNone/>
              <a:defRPr/>
            </a:pPr>
            <a:r>
              <a:rPr lang="en-US" altLang="zh-CN" sz="8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楷体" pitchFamily="49" charset="-122"/>
                <a:cs typeface="方正舒体"/>
              </a:rPr>
              <a:t>Thanks</a:t>
            </a:r>
            <a:r>
              <a:rPr lang="zh-CN" altLang="en-US" sz="8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楷体" pitchFamily="49" charset="-122"/>
                <a:cs typeface="方正舒体"/>
              </a:rPr>
              <a:t> !!!</a:t>
            </a:r>
          </a:p>
        </p:txBody>
      </p:sp>
      <p:graphicFrame>
        <p:nvGraphicFramePr>
          <p:cNvPr id="51203" name="Object 2"/>
          <p:cNvGraphicFramePr>
            <a:graphicFrameLocks/>
          </p:cNvGraphicFramePr>
          <p:nvPr>
            <p:extLst/>
          </p:nvPr>
        </p:nvGraphicFramePr>
        <p:xfrm>
          <a:off x="2627784" y="692696"/>
          <a:ext cx="4189413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7" name="Clip" r:id="rId3" imgW="7833665" imgH="7839151" progId="">
                  <p:embed/>
                </p:oleObj>
              </mc:Choice>
              <mc:Fallback>
                <p:oleObj name="Clip" r:id="rId3" imgW="7833665" imgH="7839151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692696"/>
                        <a:ext cx="4189413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6279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778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27784" y="2780928"/>
            <a:ext cx="372089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Min-Hashing</a:t>
            </a:r>
          </a:p>
          <a:p>
            <a:r>
              <a:rPr lang="zh-CN" altLang="en-US" sz="4400" b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（最小哈希）</a:t>
            </a:r>
            <a:r>
              <a:rPr lang="en-US" altLang="zh-CN" sz="4400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4400" dirty="0">
              <a:solidFill>
                <a:srgbClr val="0101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422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2838E0B-C6AA-41B3-B1B1-C0571E768FC8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/>
              <a:t>15</a:t>
            </a:fld>
            <a:endParaRPr lang="en-US" altLang="zh-CN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2531" name="Rectangle 2"/>
          <p:cNvSpPr>
            <a:spLocks noGrp="1"/>
          </p:cNvSpPr>
          <p:nvPr>
            <p:ph type="title"/>
          </p:nvPr>
        </p:nvSpPr>
        <p:spPr>
          <a:xfrm>
            <a:off x="251520" y="404664"/>
            <a:ext cx="9144000" cy="821177"/>
          </a:xfrm>
        </p:spPr>
        <p:txBody>
          <a:bodyPr/>
          <a:lstStyle/>
          <a:p>
            <a:pPr algn="l"/>
            <a:r>
              <a:rPr lang="zh-CN" altLang="en-US" sz="3800" b="1" dirty="0"/>
              <a:t>最小哈希的步骤</a:t>
            </a:r>
            <a:endParaRPr lang="en-US" altLang="zh-CN" sz="3800" b="1" dirty="0"/>
          </a:p>
        </p:txBody>
      </p:sp>
      <p:sp>
        <p:nvSpPr>
          <p:cNvPr id="32771" name="Rectangle 3"/>
          <p:cNvSpPr>
            <a:spLocks noGrp="1"/>
          </p:cNvSpPr>
          <p:nvPr>
            <p:ph type="body" idx="1"/>
          </p:nvPr>
        </p:nvSpPr>
        <p:spPr>
          <a:xfrm>
            <a:off x="467544" y="1565420"/>
            <a:ext cx="8153400" cy="4572000"/>
          </a:xfrm>
        </p:spPr>
        <p:txBody>
          <a:bodyPr/>
          <a:lstStyle/>
          <a:p>
            <a:pPr marL="609600" indent="-609600" eaLnBrk="1" hangingPunct="1">
              <a:buFont typeface="Monotype Sorts" pitchFamily="2" charset="2"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计算签名矩阵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eaLnBrk="1" hangingPunct="1">
              <a:buFont typeface="Monotype Sorts" pitchFamily="2" charset="2"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通过签名矩阵寻找相似的签名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eaLnBrk="1" hangingPunct="1">
              <a:buFont typeface="Monotype Sorts" pitchFamily="2" charset="2"/>
              <a:buAutoNum type="arabicPeriod"/>
            </a:pPr>
            <a:r>
              <a:rPr lang="zh-CN" altLang="en-US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检测签名相似的是否真的相似（可选）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2533" name="TextBox 4"/>
          <p:cNvSpPr txBox="1">
            <a:spLocks noChangeArrowheads="1"/>
          </p:cNvSpPr>
          <p:nvPr/>
        </p:nvSpPr>
        <p:spPr bwMode="auto">
          <a:xfrm>
            <a:off x="4419600" y="-33338"/>
            <a:ext cx="4724400" cy="33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i="1">
                <a:solidFill>
                  <a:srgbClr val="FBFCFF"/>
                </a:solidFill>
                <a:latin typeface="Calibri" panose="020F0502020204030204" pitchFamily="34" charset="0"/>
              </a:rPr>
              <a:t>Minhashing</a:t>
            </a:r>
          </a:p>
        </p:txBody>
      </p:sp>
    </p:spTree>
    <p:extLst>
      <p:ext uri="{BB962C8B-B14F-4D97-AF65-F5344CB8AC3E}">
        <p14:creationId xmlns:p14="http://schemas.microsoft.com/office/powerpoint/2010/main" val="233910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F312674B-6552-417E-9012-67CA24E07E91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/>
              <a:t>16</a:t>
            </a:fld>
            <a:endParaRPr lang="en-US" altLang="zh-CN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4579" name="Rectangle 2"/>
          <p:cNvSpPr>
            <a:spLocks noGrp="1"/>
          </p:cNvSpPr>
          <p:nvPr>
            <p:ph type="title"/>
          </p:nvPr>
        </p:nvSpPr>
        <p:spPr>
          <a:xfrm>
            <a:off x="304800" y="476672"/>
            <a:ext cx="8229600" cy="706090"/>
          </a:xfrm>
        </p:spPr>
        <p:txBody>
          <a:bodyPr/>
          <a:lstStyle/>
          <a:p>
            <a:pPr eaLnBrk="1" hangingPunct="1"/>
            <a:r>
              <a:rPr lang="zh-CN" altLang="en-US" b="1" dirty="0"/>
              <a:t>签名矩阵</a:t>
            </a:r>
            <a:endParaRPr lang="en-US" altLang="zh-CN" b="1" dirty="0"/>
          </a:p>
        </p:txBody>
      </p:sp>
      <p:sp>
        <p:nvSpPr>
          <p:cNvPr id="24580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60533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b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idea: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each column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 a small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signature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(C), such that:</a:t>
            </a:r>
          </a:p>
          <a:p>
            <a:pPr lvl="1" eaLnBrk="1" hangingPunct="1"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is small enough that we can fit a signature in main memory for each column.</a:t>
            </a:r>
          </a:p>
          <a:p>
            <a:pPr lvl="1" eaLnBrk="1" hangingPunct="1"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the same as the “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of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24581" name="TextBox 4"/>
          <p:cNvSpPr txBox="1">
            <a:spLocks noChangeArrowheads="1"/>
          </p:cNvSpPr>
          <p:nvPr/>
        </p:nvSpPr>
        <p:spPr bwMode="auto">
          <a:xfrm>
            <a:off x="4419600" y="-33338"/>
            <a:ext cx="4724400" cy="33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i="1">
                <a:solidFill>
                  <a:srgbClr val="FBFCFF"/>
                </a:solidFill>
                <a:latin typeface="Calibri" panose="020F0502020204030204" pitchFamily="34" charset="0"/>
              </a:rPr>
              <a:t>Minhashing</a:t>
            </a:r>
          </a:p>
        </p:txBody>
      </p:sp>
    </p:spTree>
    <p:extLst>
      <p:ext uri="{BB962C8B-B14F-4D97-AF65-F5344CB8AC3E}">
        <p14:creationId xmlns:p14="http://schemas.microsoft.com/office/powerpoint/2010/main" val="1951201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20CB6591-1E03-4D94-8707-D6F163DD34BF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/>
              <a:t>17</a:t>
            </a:fld>
            <a:endParaRPr lang="en-US" altLang="zh-CN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5603" name="Rectangle 2"/>
          <p:cNvSpPr>
            <a:spLocks noGrp="1"/>
          </p:cNvSpPr>
          <p:nvPr>
            <p:ph type="title"/>
          </p:nvPr>
        </p:nvSpPr>
        <p:spPr>
          <a:xfrm>
            <a:off x="0" y="341313"/>
            <a:ext cx="9144000" cy="1143000"/>
          </a:xfrm>
        </p:spPr>
        <p:txBody>
          <a:bodyPr/>
          <a:lstStyle/>
          <a:p>
            <a:pPr eaLnBrk="1" hangingPunct="1"/>
            <a:r>
              <a:rPr lang="zh-CN" altLang="en-US" dirty="0"/>
              <a:t>四种状态</a:t>
            </a:r>
            <a:endParaRPr lang="en-US" altLang="zh-CN" dirty="0"/>
          </a:p>
        </p:txBody>
      </p:sp>
      <p:sp>
        <p:nvSpPr>
          <p:cNvPr id="25604" name="Rectangle 3"/>
          <p:cNvSpPr>
            <a:spLocks noGrp="1"/>
          </p:cNvSpPr>
          <p:nvPr>
            <p:ph type="body" idx="1"/>
          </p:nvPr>
        </p:nvSpPr>
        <p:spPr>
          <a:xfrm>
            <a:off x="468313" y="1600200"/>
            <a:ext cx="80772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Given columns C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 and C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 rows may be classified as: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/>
              <a:t>				</a:t>
            </a:r>
            <a:r>
              <a:rPr lang="en-US" altLang="zh-CN" sz="2000" u="sng" dirty="0"/>
              <a:t>C</a:t>
            </a:r>
            <a:r>
              <a:rPr lang="en-US" altLang="zh-CN" sz="2000" u="sng" baseline="-25000" dirty="0"/>
              <a:t>1</a:t>
            </a:r>
            <a:r>
              <a:rPr lang="en-US" altLang="zh-CN" sz="2000" u="sng" dirty="0"/>
              <a:t>	C</a:t>
            </a:r>
            <a:r>
              <a:rPr lang="en-US" altLang="zh-CN" sz="2000" u="sng" baseline="-25000" dirty="0"/>
              <a:t>2</a:t>
            </a:r>
            <a:endParaRPr lang="en-US" altLang="zh-CN" sz="2000" baseline="-25000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/>
              <a:t>			</a:t>
            </a:r>
            <a:r>
              <a:rPr lang="en-US" altLang="zh-CN" sz="2000" i="1" dirty="0"/>
              <a:t>a</a:t>
            </a:r>
            <a:r>
              <a:rPr lang="en-US" altLang="zh-CN" sz="2000" dirty="0"/>
              <a:t>	1	1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/>
              <a:t>			</a:t>
            </a:r>
            <a:r>
              <a:rPr lang="en-US" altLang="zh-CN" sz="2000" i="1" dirty="0"/>
              <a:t>b</a:t>
            </a:r>
            <a:r>
              <a:rPr lang="en-US" altLang="zh-CN" sz="2000" dirty="0"/>
              <a:t>	1	0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/>
              <a:t>			</a:t>
            </a:r>
            <a:r>
              <a:rPr lang="en-US" altLang="zh-CN" sz="2000" i="1" dirty="0"/>
              <a:t>c</a:t>
            </a:r>
            <a:r>
              <a:rPr lang="en-US" altLang="zh-CN" sz="2000" dirty="0"/>
              <a:t>	0	1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/>
              <a:t>			</a:t>
            </a:r>
            <a:r>
              <a:rPr lang="en-US" altLang="zh-CN" sz="2000" i="1" dirty="0"/>
              <a:t>d</a:t>
            </a:r>
            <a:r>
              <a:rPr lang="en-US" altLang="zh-CN" sz="2000" dirty="0"/>
              <a:t>	0	0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Also, </a:t>
            </a:r>
            <a:r>
              <a:rPr lang="en-US" altLang="zh-CN" sz="2400" i="1" dirty="0">
                <a:solidFill>
                  <a:srgbClr val="0101F4"/>
                </a:solidFill>
              </a:rPr>
              <a:t>a</a:t>
            </a:r>
            <a:r>
              <a:rPr lang="en-US" altLang="zh-CN" sz="2400" dirty="0">
                <a:solidFill>
                  <a:srgbClr val="0101F4"/>
                </a:solidFill>
              </a:rPr>
              <a:t>  = # rows of type </a:t>
            </a:r>
            <a:r>
              <a:rPr lang="en-US" altLang="zh-CN" sz="2400" i="1" dirty="0">
                <a:solidFill>
                  <a:srgbClr val="0101F4"/>
                </a:solidFill>
              </a:rPr>
              <a:t>a</a:t>
            </a:r>
            <a:r>
              <a:rPr lang="en-US" altLang="zh-CN" sz="2400" dirty="0">
                <a:solidFill>
                  <a:srgbClr val="0101F4"/>
                </a:solidFill>
              </a:rPr>
              <a:t> </a:t>
            </a:r>
            <a:r>
              <a:rPr lang="en-US" altLang="zh-CN" sz="2400" dirty="0"/>
              <a:t>, etc.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Note: </a:t>
            </a:r>
            <a:r>
              <a:rPr lang="en-US" altLang="zh-CN" sz="2400" i="1" dirty="0">
                <a:solidFill>
                  <a:srgbClr val="0101F4"/>
                </a:solidFill>
              </a:rPr>
              <a:t>Sim</a:t>
            </a:r>
            <a:r>
              <a:rPr lang="en-US" altLang="zh-CN" sz="2400" dirty="0">
                <a:solidFill>
                  <a:srgbClr val="0101F4"/>
                </a:solidFill>
              </a:rPr>
              <a:t> (C</a:t>
            </a:r>
            <a:r>
              <a:rPr lang="en-US" altLang="zh-CN" sz="2400" baseline="-25000" dirty="0">
                <a:solidFill>
                  <a:srgbClr val="0101F4"/>
                </a:solidFill>
              </a:rPr>
              <a:t>1</a:t>
            </a:r>
            <a:r>
              <a:rPr lang="en-US" altLang="zh-CN" sz="2400" dirty="0">
                <a:solidFill>
                  <a:srgbClr val="0101F4"/>
                </a:solidFill>
              </a:rPr>
              <a:t>, C</a:t>
            </a:r>
            <a:r>
              <a:rPr lang="en-US" altLang="zh-CN" sz="2400" baseline="-25000" dirty="0">
                <a:solidFill>
                  <a:srgbClr val="0101F4"/>
                </a:solidFill>
              </a:rPr>
              <a:t>2</a:t>
            </a:r>
            <a:r>
              <a:rPr lang="en-US" altLang="zh-CN" sz="2400" dirty="0">
                <a:solidFill>
                  <a:srgbClr val="0101F4"/>
                </a:solidFill>
              </a:rPr>
              <a:t>) = </a:t>
            </a:r>
            <a:r>
              <a:rPr lang="en-US" altLang="zh-CN" sz="2400" i="1" dirty="0">
                <a:solidFill>
                  <a:srgbClr val="0101F4"/>
                </a:solidFill>
              </a:rPr>
              <a:t>a</a:t>
            </a:r>
            <a:r>
              <a:rPr lang="en-US" altLang="zh-CN" sz="2400" dirty="0">
                <a:solidFill>
                  <a:srgbClr val="0101F4"/>
                </a:solidFill>
              </a:rPr>
              <a:t> /(</a:t>
            </a:r>
            <a:r>
              <a:rPr lang="en-US" altLang="zh-CN" sz="2400" i="1" dirty="0">
                <a:solidFill>
                  <a:srgbClr val="0101F4"/>
                </a:solidFill>
              </a:rPr>
              <a:t>a</a:t>
            </a:r>
            <a:r>
              <a:rPr lang="en-US" altLang="zh-CN" sz="2400" dirty="0">
                <a:solidFill>
                  <a:srgbClr val="0101F4"/>
                </a:solidFill>
              </a:rPr>
              <a:t> +</a:t>
            </a:r>
            <a:r>
              <a:rPr lang="en-US" altLang="zh-CN" sz="2400" i="1" dirty="0">
                <a:solidFill>
                  <a:srgbClr val="0101F4"/>
                </a:solidFill>
              </a:rPr>
              <a:t>b</a:t>
            </a:r>
            <a:r>
              <a:rPr lang="en-US" altLang="zh-CN" sz="2400" dirty="0">
                <a:solidFill>
                  <a:srgbClr val="0101F4"/>
                </a:solidFill>
              </a:rPr>
              <a:t> +</a:t>
            </a:r>
            <a:r>
              <a:rPr lang="en-US" altLang="zh-CN" sz="2400" i="1" dirty="0">
                <a:solidFill>
                  <a:srgbClr val="0101F4"/>
                </a:solidFill>
              </a:rPr>
              <a:t>c</a:t>
            </a:r>
            <a:r>
              <a:rPr lang="en-US" altLang="zh-CN" sz="2400" dirty="0">
                <a:solidFill>
                  <a:srgbClr val="0101F4"/>
                </a:solidFill>
              </a:rPr>
              <a:t> ).</a:t>
            </a:r>
          </a:p>
        </p:txBody>
      </p:sp>
      <p:sp>
        <p:nvSpPr>
          <p:cNvPr id="25605" name="TextBox 4"/>
          <p:cNvSpPr txBox="1">
            <a:spLocks noChangeArrowheads="1"/>
          </p:cNvSpPr>
          <p:nvPr/>
        </p:nvSpPr>
        <p:spPr bwMode="auto">
          <a:xfrm>
            <a:off x="4419600" y="-33338"/>
            <a:ext cx="4724400" cy="33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i="1">
                <a:solidFill>
                  <a:srgbClr val="FBFCFF"/>
                </a:solidFill>
                <a:latin typeface="Calibri" panose="020F0502020204030204" pitchFamily="34" charset="0"/>
              </a:rPr>
              <a:t>Minhashing</a:t>
            </a:r>
          </a:p>
        </p:txBody>
      </p:sp>
    </p:spTree>
    <p:extLst>
      <p:ext uri="{BB962C8B-B14F-4D97-AF65-F5344CB8AC3E}">
        <p14:creationId xmlns:p14="http://schemas.microsoft.com/office/powerpoint/2010/main" val="512692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6D36C041-0B50-41A4-99E9-4D283231DF97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/>
              <a:t>18</a:t>
            </a:fld>
            <a:endParaRPr lang="en-US" altLang="zh-CN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662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Imagine the rows permuted randomly.</a:t>
            </a:r>
          </a:p>
          <a:p>
            <a:pPr eaLnBrk="1" hangingPunct="1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“</a:t>
            </a:r>
            <a:r>
              <a:rPr lang="en-US" altLang="zh-CN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function </a:t>
            </a:r>
            <a:r>
              <a:rPr lang="en-US" altLang="zh-CN" i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i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the number of the </a:t>
            </a:r>
            <a:r>
              <a:rPr lang="en-US" altLang="zh-CN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 the permuted order) row in which column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has 1.</a:t>
            </a:r>
          </a:p>
          <a:p>
            <a:pPr eaLnBrk="1" hangingPunct="1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several (e.g., 100)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hash functions to create a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signature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6629" name="TextBox 4"/>
          <p:cNvSpPr txBox="1">
            <a:spLocks noChangeArrowheads="1"/>
          </p:cNvSpPr>
          <p:nvPr/>
        </p:nvSpPr>
        <p:spPr bwMode="auto">
          <a:xfrm>
            <a:off x="4419600" y="-33338"/>
            <a:ext cx="4724400" cy="33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i="1">
                <a:solidFill>
                  <a:srgbClr val="FBFCFF"/>
                </a:solidFill>
                <a:latin typeface="Calibri" panose="020F0502020204030204" pitchFamily="34" charset="0"/>
              </a:rPr>
              <a:t>Minhashing</a:t>
            </a:r>
          </a:p>
        </p:txBody>
      </p:sp>
      <p:sp>
        <p:nvSpPr>
          <p:cNvPr id="7" name="Rectangle 2"/>
          <p:cNvSpPr>
            <a:spLocks noGrp="1"/>
          </p:cNvSpPr>
          <p:nvPr>
            <p:ph type="title"/>
          </p:nvPr>
        </p:nvSpPr>
        <p:spPr>
          <a:xfrm>
            <a:off x="304800" y="598661"/>
            <a:ext cx="8229600" cy="706090"/>
          </a:xfrm>
        </p:spPr>
        <p:txBody>
          <a:bodyPr/>
          <a:lstStyle/>
          <a:p>
            <a:pPr eaLnBrk="1" hangingPunct="1"/>
            <a:r>
              <a:rPr lang="zh-CN" altLang="en-US" b="1" dirty="0"/>
              <a:t>最小哈希 </a:t>
            </a:r>
            <a:r>
              <a:rPr lang="en-US" altLang="zh-CN" b="1" dirty="0"/>
              <a:t>Min-Hash</a:t>
            </a:r>
            <a:br>
              <a:rPr lang="en-US" altLang="zh-CN" b="1" dirty="0"/>
            </a:b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909116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>
            <a:spLocks noGrp="1"/>
          </p:cNvSpPr>
          <p:nvPr>
            <p:ph type="title"/>
          </p:nvPr>
        </p:nvSpPr>
        <p:spPr>
          <a:xfrm>
            <a:off x="323257" y="459542"/>
            <a:ext cx="8686799" cy="838200"/>
          </a:xfrm>
        </p:spPr>
        <p:txBody>
          <a:bodyPr/>
          <a:lstStyle/>
          <a:p>
            <a:r>
              <a:rPr lang="zh-CN" altLang="en-US" b="1" dirty="0">
                <a:solidFill>
                  <a:srgbClr val="0101F4"/>
                </a:solidFill>
              </a:rPr>
              <a:t>例子</a:t>
            </a:r>
            <a:r>
              <a:rPr lang="en-US" dirty="0"/>
              <a:t>: </a:t>
            </a:r>
            <a:r>
              <a:rPr lang="zh-CN" altLang="en-US" dirty="0"/>
              <a:t>最小哈希</a:t>
            </a:r>
            <a:endParaRPr lang="en-US" dirty="0"/>
          </a:p>
        </p:txBody>
      </p:sp>
      <p:sp>
        <p:nvSpPr>
          <p:cNvPr id="128" name="Rectangle 5"/>
          <p:cNvSpPr/>
          <p:nvPr/>
        </p:nvSpPr>
        <p:spPr>
          <a:xfrm>
            <a:off x="2819400" y="1752600"/>
            <a:ext cx="2895600" cy="381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cxnSp>
        <p:nvCxnSpPr>
          <p:cNvPr id="129" name="Straight Connector 7"/>
          <p:cNvCxnSpPr/>
          <p:nvPr/>
        </p:nvCxnSpPr>
        <p:spPr>
          <a:xfrm>
            <a:off x="2860110" y="2286000"/>
            <a:ext cx="2895600" cy="0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8"/>
          <p:cNvCxnSpPr/>
          <p:nvPr/>
        </p:nvCxnSpPr>
        <p:spPr>
          <a:xfrm>
            <a:off x="2819400" y="2819400"/>
            <a:ext cx="2895600" cy="0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9"/>
          <p:cNvCxnSpPr/>
          <p:nvPr/>
        </p:nvCxnSpPr>
        <p:spPr>
          <a:xfrm>
            <a:off x="2819400" y="3352800"/>
            <a:ext cx="2895600" cy="0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0"/>
          <p:cNvCxnSpPr/>
          <p:nvPr/>
        </p:nvCxnSpPr>
        <p:spPr>
          <a:xfrm>
            <a:off x="2819400" y="3886200"/>
            <a:ext cx="2895600" cy="0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11"/>
          <p:cNvCxnSpPr/>
          <p:nvPr/>
        </p:nvCxnSpPr>
        <p:spPr>
          <a:xfrm>
            <a:off x="2860110" y="4419600"/>
            <a:ext cx="2895600" cy="0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2"/>
          <p:cNvCxnSpPr/>
          <p:nvPr/>
        </p:nvCxnSpPr>
        <p:spPr>
          <a:xfrm>
            <a:off x="2819400" y="4953000"/>
            <a:ext cx="2895600" cy="0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4"/>
          <p:cNvCxnSpPr>
            <a:stCxn id="128" idx="0"/>
            <a:endCxn id="128" idx="2"/>
          </p:cNvCxnSpPr>
          <p:nvPr/>
        </p:nvCxnSpPr>
        <p:spPr>
          <a:xfrm>
            <a:off x="4267200" y="1752600"/>
            <a:ext cx="0" cy="3810000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5"/>
          <p:cNvCxnSpPr/>
          <p:nvPr/>
        </p:nvCxnSpPr>
        <p:spPr>
          <a:xfrm>
            <a:off x="3581400" y="1752600"/>
            <a:ext cx="0" cy="3810000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6"/>
          <p:cNvCxnSpPr/>
          <p:nvPr/>
        </p:nvCxnSpPr>
        <p:spPr>
          <a:xfrm>
            <a:off x="4953000" y="1752600"/>
            <a:ext cx="0" cy="3810000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TextBox 18"/>
          <p:cNvSpPr txBox="1"/>
          <p:nvPr/>
        </p:nvSpPr>
        <p:spPr>
          <a:xfrm>
            <a:off x="5105400" y="2760241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39" name="TextBox 19"/>
          <p:cNvSpPr txBox="1"/>
          <p:nvPr/>
        </p:nvSpPr>
        <p:spPr>
          <a:xfrm>
            <a:off x="3039649" y="3299450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40" name="TextBox 20"/>
          <p:cNvSpPr txBox="1"/>
          <p:nvPr/>
        </p:nvSpPr>
        <p:spPr>
          <a:xfrm>
            <a:off x="4419600" y="2774515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41" name="TextBox 21"/>
          <p:cNvSpPr txBox="1"/>
          <p:nvPr/>
        </p:nvSpPr>
        <p:spPr>
          <a:xfrm>
            <a:off x="3733800" y="2743200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42" name="TextBox 22"/>
          <p:cNvSpPr txBox="1"/>
          <p:nvPr/>
        </p:nvSpPr>
        <p:spPr>
          <a:xfrm>
            <a:off x="3733800" y="2234624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44" name="TextBox 23"/>
          <p:cNvSpPr txBox="1"/>
          <p:nvPr/>
        </p:nvSpPr>
        <p:spPr>
          <a:xfrm>
            <a:off x="3039649" y="2234625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45" name="TextBox 24"/>
          <p:cNvSpPr txBox="1"/>
          <p:nvPr/>
        </p:nvSpPr>
        <p:spPr>
          <a:xfrm>
            <a:off x="5105400" y="1701224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46" name="TextBox 25"/>
          <p:cNvSpPr txBox="1"/>
          <p:nvPr/>
        </p:nvSpPr>
        <p:spPr>
          <a:xfrm>
            <a:off x="3039649" y="1701225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47" name="TextBox 26"/>
          <p:cNvSpPr txBox="1"/>
          <p:nvPr/>
        </p:nvSpPr>
        <p:spPr>
          <a:xfrm>
            <a:off x="4449871" y="4368225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48" name="TextBox 27"/>
          <p:cNvSpPr txBox="1"/>
          <p:nvPr/>
        </p:nvSpPr>
        <p:spPr>
          <a:xfrm>
            <a:off x="4419600" y="3834823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49" name="TextBox 28"/>
          <p:cNvSpPr txBox="1"/>
          <p:nvPr/>
        </p:nvSpPr>
        <p:spPr>
          <a:xfrm>
            <a:off x="3039649" y="3834825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50" name="TextBox 29"/>
          <p:cNvSpPr txBox="1"/>
          <p:nvPr/>
        </p:nvSpPr>
        <p:spPr>
          <a:xfrm>
            <a:off x="3733800" y="3834824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51" name="TextBox 30"/>
          <p:cNvSpPr txBox="1"/>
          <p:nvPr/>
        </p:nvSpPr>
        <p:spPr>
          <a:xfrm>
            <a:off x="4419600" y="3272537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52" name="TextBox 31"/>
          <p:cNvSpPr txBox="1"/>
          <p:nvPr/>
        </p:nvSpPr>
        <p:spPr>
          <a:xfrm>
            <a:off x="5105400" y="4967614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53" name="TextBox 32"/>
          <p:cNvSpPr txBox="1"/>
          <p:nvPr/>
        </p:nvSpPr>
        <p:spPr>
          <a:xfrm>
            <a:off x="3733800" y="4953000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54" name="TextBox 33"/>
          <p:cNvSpPr txBox="1"/>
          <p:nvPr/>
        </p:nvSpPr>
        <p:spPr>
          <a:xfrm>
            <a:off x="3039649" y="4946963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55" name="TextBox 34"/>
          <p:cNvSpPr txBox="1"/>
          <p:nvPr/>
        </p:nvSpPr>
        <p:spPr>
          <a:xfrm>
            <a:off x="5105400" y="4368224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56" name="TextBox 36"/>
          <p:cNvSpPr txBox="1"/>
          <p:nvPr/>
        </p:nvSpPr>
        <p:spPr>
          <a:xfrm>
            <a:off x="5119025" y="3834825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57" name="TextBox 37"/>
          <p:cNvSpPr txBox="1"/>
          <p:nvPr/>
        </p:nvSpPr>
        <p:spPr>
          <a:xfrm>
            <a:off x="5105400" y="327902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58" name="TextBox 38"/>
          <p:cNvSpPr txBox="1"/>
          <p:nvPr/>
        </p:nvSpPr>
        <p:spPr>
          <a:xfrm>
            <a:off x="3759753" y="327902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59" name="TextBox 39"/>
          <p:cNvSpPr txBox="1"/>
          <p:nvPr/>
        </p:nvSpPr>
        <p:spPr>
          <a:xfrm>
            <a:off x="3039649" y="2733102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60" name="TextBox 40"/>
          <p:cNvSpPr txBox="1"/>
          <p:nvPr/>
        </p:nvSpPr>
        <p:spPr>
          <a:xfrm>
            <a:off x="5121168" y="2212931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61" name="TextBox 41"/>
          <p:cNvSpPr txBox="1"/>
          <p:nvPr/>
        </p:nvSpPr>
        <p:spPr>
          <a:xfrm>
            <a:off x="4433225" y="2231491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62" name="TextBox 42"/>
          <p:cNvSpPr txBox="1"/>
          <p:nvPr/>
        </p:nvSpPr>
        <p:spPr>
          <a:xfrm>
            <a:off x="4452069" y="1701223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63" name="TextBox 43"/>
          <p:cNvSpPr txBox="1"/>
          <p:nvPr/>
        </p:nvSpPr>
        <p:spPr>
          <a:xfrm>
            <a:off x="3775411" y="1701225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64" name="TextBox 45"/>
          <p:cNvSpPr txBox="1"/>
          <p:nvPr/>
        </p:nvSpPr>
        <p:spPr>
          <a:xfrm>
            <a:off x="4419600" y="4946962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65" name="TextBox 46"/>
          <p:cNvSpPr txBox="1"/>
          <p:nvPr/>
        </p:nvSpPr>
        <p:spPr>
          <a:xfrm>
            <a:off x="3759753" y="4343626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66" name="TextBox 47"/>
          <p:cNvSpPr txBox="1"/>
          <p:nvPr/>
        </p:nvSpPr>
        <p:spPr>
          <a:xfrm>
            <a:off x="3053274" y="4362188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grpSp>
        <p:nvGrpSpPr>
          <p:cNvPr id="167" name="Group 98"/>
          <p:cNvGrpSpPr/>
          <p:nvPr/>
        </p:nvGrpSpPr>
        <p:grpSpPr>
          <a:xfrm>
            <a:off x="408956" y="1707715"/>
            <a:ext cx="634652" cy="3861375"/>
            <a:chOff x="152400" y="1707715"/>
            <a:chExt cx="634652" cy="3861375"/>
          </a:xfrm>
        </p:grpSpPr>
        <p:grpSp>
          <p:nvGrpSpPr>
            <p:cNvPr id="168" name="Group 58"/>
            <p:cNvGrpSpPr/>
            <p:nvPr/>
          </p:nvGrpSpPr>
          <p:grpSpPr>
            <a:xfrm>
              <a:off x="152400" y="1759090"/>
              <a:ext cx="634652" cy="3810000"/>
              <a:chOff x="1828800" y="1752600"/>
              <a:chExt cx="634652" cy="3810000"/>
            </a:xfrm>
          </p:grpSpPr>
          <p:sp>
            <p:nvSpPr>
              <p:cNvPr id="176" name="Rectangle 59"/>
              <p:cNvSpPr/>
              <p:nvPr/>
            </p:nvSpPr>
            <p:spPr>
              <a:xfrm>
                <a:off x="1828800" y="1752600"/>
                <a:ext cx="609600" cy="381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cmpd="sng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7" name="Straight Connector 60"/>
              <p:cNvCxnSpPr/>
              <p:nvPr/>
            </p:nvCxnSpPr>
            <p:spPr>
              <a:xfrm>
                <a:off x="1828800" y="2286000"/>
                <a:ext cx="6096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61"/>
              <p:cNvCxnSpPr/>
              <p:nvPr/>
            </p:nvCxnSpPr>
            <p:spPr>
              <a:xfrm>
                <a:off x="1828800" y="2833196"/>
                <a:ext cx="6096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62"/>
              <p:cNvCxnSpPr/>
              <p:nvPr/>
            </p:nvCxnSpPr>
            <p:spPr>
              <a:xfrm>
                <a:off x="1828800" y="3359290"/>
                <a:ext cx="6096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63"/>
              <p:cNvCxnSpPr/>
              <p:nvPr/>
            </p:nvCxnSpPr>
            <p:spPr>
              <a:xfrm>
                <a:off x="1828800" y="3888288"/>
                <a:ext cx="6096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64"/>
              <p:cNvCxnSpPr/>
              <p:nvPr/>
            </p:nvCxnSpPr>
            <p:spPr>
              <a:xfrm>
                <a:off x="1853852" y="4423775"/>
                <a:ext cx="6096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65"/>
              <p:cNvCxnSpPr/>
              <p:nvPr/>
            </p:nvCxnSpPr>
            <p:spPr>
              <a:xfrm>
                <a:off x="1828800" y="4967614"/>
                <a:ext cx="6096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9" name="TextBox 74"/>
            <p:cNvSpPr txBox="1"/>
            <p:nvPr/>
          </p:nvSpPr>
          <p:spPr>
            <a:xfrm>
              <a:off x="272694" y="2760241"/>
              <a:ext cx="3690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1</a:t>
              </a:r>
            </a:p>
          </p:txBody>
        </p:sp>
        <p:sp>
          <p:nvSpPr>
            <p:cNvPr id="170" name="TextBox 77"/>
            <p:cNvSpPr txBox="1"/>
            <p:nvPr/>
          </p:nvSpPr>
          <p:spPr>
            <a:xfrm>
              <a:off x="247046" y="3839000"/>
              <a:ext cx="3946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2</a:t>
              </a:r>
            </a:p>
          </p:txBody>
        </p:sp>
        <p:sp>
          <p:nvSpPr>
            <p:cNvPr id="171" name="TextBox 80"/>
            <p:cNvSpPr txBox="1"/>
            <p:nvPr/>
          </p:nvSpPr>
          <p:spPr>
            <a:xfrm>
              <a:off x="247046" y="2248421"/>
              <a:ext cx="3706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3</a:t>
              </a:r>
            </a:p>
          </p:txBody>
        </p:sp>
        <p:sp>
          <p:nvSpPr>
            <p:cNvPr id="172" name="TextBox 83"/>
            <p:cNvSpPr txBox="1"/>
            <p:nvPr/>
          </p:nvSpPr>
          <p:spPr>
            <a:xfrm>
              <a:off x="245444" y="4952998"/>
              <a:ext cx="396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4</a:t>
              </a:r>
            </a:p>
          </p:txBody>
        </p:sp>
        <p:sp>
          <p:nvSpPr>
            <p:cNvPr id="173" name="TextBox 86"/>
            <p:cNvSpPr txBox="1"/>
            <p:nvPr/>
          </p:nvSpPr>
          <p:spPr>
            <a:xfrm>
              <a:off x="247046" y="4374942"/>
              <a:ext cx="396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5</a:t>
              </a:r>
            </a:p>
          </p:txBody>
        </p:sp>
        <p:sp>
          <p:nvSpPr>
            <p:cNvPr id="174" name="TextBox 90"/>
            <p:cNvSpPr txBox="1"/>
            <p:nvPr/>
          </p:nvSpPr>
          <p:spPr>
            <a:xfrm>
              <a:off x="245444" y="1707715"/>
              <a:ext cx="396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6</a:t>
              </a:r>
            </a:p>
          </p:txBody>
        </p:sp>
        <p:sp>
          <p:nvSpPr>
            <p:cNvPr id="175" name="TextBox 92"/>
            <p:cNvSpPr txBox="1"/>
            <p:nvPr/>
          </p:nvSpPr>
          <p:spPr>
            <a:xfrm>
              <a:off x="251855" y="3311634"/>
              <a:ext cx="360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7</a:t>
              </a:r>
            </a:p>
          </p:txBody>
        </p:sp>
      </p:grpSp>
      <p:grpSp>
        <p:nvGrpSpPr>
          <p:cNvPr id="183" name="Group 97"/>
          <p:cNvGrpSpPr/>
          <p:nvPr/>
        </p:nvGrpSpPr>
        <p:grpSpPr>
          <a:xfrm>
            <a:off x="1129036" y="1722213"/>
            <a:ext cx="634652" cy="3846877"/>
            <a:chOff x="990600" y="1722213"/>
            <a:chExt cx="634652" cy="3846877"/>
          </a:xfrm>
        </p:grpSpPr>
        <p:grpSp>
          <p:nvGrpSpPr>
            <p:cNvPr id="184" name="Group 66"/>
            <p:cNvGrpSpPr/>
            <p:nvPr/>
          </p:nvGrpSpPr>
          <p:grpSpPr>
            <a:xfrm>
              <a:off x="990600" y="1759090"/>
              <a:ext cx="634652" cy="3810000"/>
              <a:chOff x="1828800" y="1752600"/>
              <a:chExt cx="634652" cy="3810000"/>
            </a:xfrm>
          </p:grpSpPr>
          <p:sp>
            <p:nvSpPr>
              <p:cNvPr id="192" name="Rectangle 67"/>
              <p:cNvSpPr/>
              <p:nvPr/>
            </p:nvSpPr>
            <p:spPr>
              <a:xfrm>
                <a:off x="1828800" y="1752600"/>
                <a:ext cx="609600" cy="381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cmpd="sng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3" name="Straight Connector 68"/>
              <p:cNvCxnSpPr/>
              <p:nvPr/>
            </p:nvCxnSpPr>
            <p:spPr>
              <a:xfrm>
                <a:off x="1828800" y="2286000"/>
                <a:ext cx="6096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69"/>
              <p:cNvCxnSpPr/>
              <p:nvPr/>
            </p:nvCxnSpPr>
            <p:spPr>
              <a:xfrm>
                <a:off x="1828800" y="2833196"/>
                <a:ext cx="6096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70"/>
              <p:cNvCxnSpPr/>
              <p:nvPr/>
            </p:nvCxnSpPr>
            <p:spPr>
              <a:xfrm>
                <a:off x="1828800" y="3359290"/>
                <a:ext cx="6096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71"/>
              <p:cNvCxnSpPr/>
              <p:nvPr/>
            </p:nvCxnSpPr>
            <p:spPr>
              <a:xfrm>
                <a:off x="1828800" y="3888288"/>
                <a:ext cx="6096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72"/>
              <p:cNvCxnSpPr/>
              <p:nvPr/>
            </p:nvCxnSpPr>
            <p:spPr>
              <a:xfrm>
                <a:off x="1853852" y="4423775"/>
                <a:ext cx="6096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73"/>
              <p:cNvCxnSpPr/>
              <p:nvPr/>
            </p:nvCxnSpPr>
            <p:spPr>
              <a:xfrm>
                <a:off x="1828800" y="4967614"/>
                <a:ext cx="6096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5" name="TextBox 75"/>
            <p:cNvSpPr txBox="1"/>
            <p:nvPr/>
          </p:nvSpPr>
          <p:spPr>
            <a:xfrm>
              <a:off x="1110894" y="4954044"/>
              <a:ext cx="3690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1</a:t>
              </a:r>
            </a:p>
          </p:txBody>
        </p:sp>
        <p:sp>
          <p:nvSpPr>
            <p:cNvPr id="186" name="TextBox 78"/>
            <p:cNvSpPr txBox="1"/>
            <p:nvPr/>
          </p:nvSpPr>
          <p:spPr>
            <a:xfrm>
              <a:off x="1098070" y="4368223"/>
              <a:ext cx="3946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2</a:t>
              </a:r>
            </a:p>
          </p:txBody>
        </p:sp>
        <p:sp>
          <p:nvSpPr>
            <p:cNvPr id="187" name="TextBox 81"/>
            <p:cNvSpPr txBox="1"/>
            <p:nvPr/>
          </p:nvSpPr>
          <p:spPr>
            <a:xfrm>
              <a:off x="1135145" y="3833304"/>
              <a:ext cx="3706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3</a:t>
              </a:r>
            </a:p>
          </p:txBody>
        </p:sp>
        <p:sp>
          <p:nvSpPr>
            <p:cNvPr id="188" name="TextBox 84"/>
            <p:cNvSpPr txBox="1"/>
            <p:nvPr/>
          </p:nvSpPr>
          <p:spPr>
            <a:xfrm>
              <a:off x="1122321" y="3345016"/>
              <a:ext cx="396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4</a:t>
              </a:r>
            </a:p>
          </p:txBody>
        </p:sp>
        <p:sp>
          <p:nvSpPr>
            <p:cNvPr id="189" name="TextBox 88"/>
            <p:cNvSpPr txBox="1"/>
            <p:nvPr/>
          </p:nvSpPr>
          <p:spPr>
            <a:xfrm>
              <a:off x="1096468" y="2798046"/>
              <a:ext cx="396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5</a:t>
              </a:r>
            </a:p>
          </p:txBody>
        </p:sp>
        <p:sp>
          <p:nvSpPr>
            <p:cNvPr id="190" name="TextBox 89"/>
            <p:cNvSpPr txBox="1"/>
            <p:nvPr/>
          </p:nvSpPr>
          <p:spPr>
            <a:xfrm>
              <a:off x="1095281" y="2248420"/>
              <a:ext cx="396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6</a:t>
              </a:r>
            </a:p>
          </p:txBody>
        </p:sp>
        <p:sp>
          <p:nvSpPr>
            <p:cNvPr id="191" name="TextBox 93"/>
            <p:cNvSpPr txBox="1"/>
            <p:nvPr/>
          </p:nvSpPr>
          <p:spPr>
            <a:xfrm>
              <a:off x="1118910" y="1722213"/>
              <a:ext cx="360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7</a:t>
              </a:r>
            </a:p>
          </p:txBody>
        </p:sp>
      </p:grpSp>
      <p:grpSp>
        <p:nvGrpSpPr>
          <p:cNvPr id="199" name="Group 96"/>
          <p:cNvGrpSpPr/>
          <p:nvPr/>
        </p:nvGrpSpPr>
        <p:grpSpPr>
          <a:xfrm>
            <a:off x="1828800" y="1707715"/>
            <a:ext cx="634652" cy="3854885"/>
            <a:chOff x="1828800" y="1707715"/>
            <a:chExt cx="634652" cy="3854885"/>
          </a:xfrm>
        </p:grpSpPr>
        <p:grpSp>
          <p:nvGrpSpPr>
            <p:cNvPr id="200" name="Group 57"/>
            <p:cNvGrpSpPr/>
            <p:nvPr/>
          </p:nvGrpSpPr>
          <p:grpSpPr>
            <a:xfrm>
              <a:off x="1828800" y="1752600"/>
              <a:ext cx="634652" cy="3810000"/>
              <a:chOff x="1828800" y="1752600"/>
              <a:chExt cx="634652" cy="3810000"/>
            </a:xfrm>
          </p:grpSpPr>
          <p:sp>
            <p:nvSpPr>
              <p:cNvPr id="208" name="Rectangle 48"/>
              <p:cNvSpPr/>
              <p:nvPr/>
            </p:nvSpPr>
            <p:spPr>
              <a:xfrm>
                <a:off x="1828800" y="1752600"/>
                <a:ext cx="609600" cy="381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cmpd="sng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9" name="Straight Connector 50"/>
              <p:cNvCxnSpPr/>
              <p:nvPr/>
            </p:nvCxnSpPr>
            <p:spPr>
              <a:xfrm>
                <a:off x="1828800" y="2286000"/>
                <a:ext cx="6096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52"/>
              <p:cNvCxnSpPr/>
              <p:nvPr/>
            </p:nvCxnSpPr>
            <p:spPr>
              <a:xfrm>
                <a:off x="1828800" y="2833196"/>
                <a:ext cx="6096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53"/>
              <p:cNvCxnSpPr/>
              <p:nvPr/>
            </p:nvCxnSpPr>
            <p:spPr>
              <a:xfrm>
                <a:off x="1828800" y="3359290"/>
                <a:ext cx="6096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54"/>
              <p:cNvCxnSpPr/>
              <p:nvPr/>
            </p:nvCxnSpPr>
            <p:spPr>
              <a:xfrm>
                <a:off x="1828800" y="3888288"/>
                <a:ext cx="6096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55"/>
              <p:cNvCxnSpPr/>
              <p:nvPr/>
            </p:nvCxnSpPr>
            <p:spPr>
              <a:xfrm>
                <a:off x="1853852" y="4423775"/>
                <a:ext cx="6096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56"/>
              <p:cNvCxnSpPr/>
              <p:nvPr/>
            </p:nvCxnSpPr>
            <p:spPr>
              <a:xfrm>
                <a:off x="1828800" y="4967614"/>
                <a:ext cx="609600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1" name="TextBox 76"/>
            <p:cNvSpPr txBox="1"/>
            <p:nvPr/>
          </p:nvSpPr>
          <p:spPr>
            <a:xfrm>
              <a:off x="1949094" y="1707715"/>
              <a:ext cx="3690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1</a:t>
              </a:r>
            </a:p>
          </p:txBody>
        </p:sp>
        <p:sp>
          <p:nvSpPr>
            <p:cNvPr id="202" name="TextBox 79"/>
            <p:cNvSpPr txBox="1"/>
            <p:nvPr/>
          </p:nvSpPr>
          <p:spPr>
            <a:xfrm>
              <a:off x="1949094" y="2254911"/>
              <a:ext cx="3946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2</a:t>
              </a:r>
            </a:p>
          </p:txBody>
        </p:sp>
        <p:sp>
          <p:nvSpPr>
            <p:cNvPr id="203" name="TextBox 82"/>
            <p:cNvSpPr txBox="1"/>
            <p:nvPr/>
          </p:nvSpPr>
          <p:spPr>
            <a:xfrm>
              <a:off x="1973140" y="2763373"/>
              <a:ext cx="3706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3</a:t>
              </a:r>
            </a:p>
          </p:txBody>
        </p:sp>
        <p:sp>
          <p:nvSpPr>
            <p:cNvPr id="204" name="TextBox 85"/>
            <p:cNvSpPr txBox="1"/>
            <p:nvPr/>
          </p:nvSpPr>
          <p:spPr>
            <a:xfrm>
              <a:off x="1935469" y="3303513"/>
              <a:ext cx="396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4</a:t>
              </a:r>
            </a:p>
          </p:txBody>
        </p:sp>
        <p:sp>
          <p:nvSpPr>
            <p:cNvPr id="205" name="TextBox 87"/>
            <p:cNvSpPr txBox="1"/>
            <p:nvPr/>
          </p:nvSpPr>
          <p:spPr>
            <a:xfrm>
              <a:off x="1947492" y="3786582"/>
              <a:ext cx="396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5</a:t>
              </a:r>
            </a:p>
          </p:txBody>
        </p:sp>
        <p:sp>
          <p:nvSpPr>
            <p:cNvPr id="206" name="TextBox 91"/>
            <p:cNvSpPr txBox="1"/>
            <p:nvPr/>
          </p:nvSpPr>
          <p:spPr>
            <a:xfrm>
              <a:off x="1960316" y="4382839"/>
              <a:ext cx="396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6</a:t>
              </a:r>
            </a:p>
          </p:txBody>
        </p:sp>
        <p:sp>
          <p:nvSpPr>
            <p:cNvPr id="207" name="TextBox 94"/>
            <p:cNvSpPr txBox="1"/>
            <p:nvPr/>
          </p:nvSpPr>
          <p:spPr>
            <a:xfrm>
              <a:off x="1972671" y="4944059"/>
              <a:ext cx="360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7</a:t>
              </a:r>
            </a:p>
          </p:txBody>
        </p:sp>
      </p:grpSp>
      <p:grpSp>
        <p:nvGrpSpPr>
          <p:cNvPr id="215" name="Group 107"/>
          <p:cNvGrpSpPr/>
          <p:nvPr/>
        </p:nvGrpSpPr>
        <p:grpSpPr>
          <a:xfrm>
            <a:off x="6389318" y="3182615"/>
            <a:ext cx="2209800" cy="561075"/>
            <a:chOff x="6400800" y="2529358"/>
            <a:chExt cx="2209800" cy="5610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16" name="Rectangle 108"/>
            <p:cNvSpPr/>
            <p:nvPr/>
          </p:nvSpPr>
          <p:spPr>
            <a:xfrm>
              <a:off x="6400800" y="2547298"/>
              <a:ext cx="2209800" cy="543135"/>
            </a:xfrm>
            <a:prstGeom prst="rect">
              <a:avLst/>
            </a:prstGeom>
            <a:grpFill/>
            <a:ln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7" name="Straight Connector 109"/>
            <p:cNvCxnSpPr/>
            <p:nvPr/>
          </p:nvCxnSpPr>
          <p:spPr>
            <a:xfrm>
              <a:off x="6934200" y="2547298"/>
              <a:ext cx="0" cy="519604"/>
            </a:xfrm>
            <a:prstGeom prst="line">
              <a:avLst/>
            </a:prstGeom>
            <a:grpFill/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Connector 110"/>
            <p:cNvCxnSpPr/>
            <p:nvPr/>
          </p:nvCxnSpPr>
          <p:spPr>
            <a:xfrm>
              <a:off x="7505700" y="2561912"/>
              <a:ext cx="0" cy="519604"/>
            </a:xfrm>
            <a:prstGeom prst="line">
              <a:avLst/>
            </a:prstGeom>
            <a:grpFill/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Straight Connector 111"/>
            <p:cNvCxnSpPr/>
            <p:nvPr/>
          </p:nvCxnSpPr>
          <p:spPr>
            <a:xfrm>
              <a:off x="8077200" y="2529358"/>
              <a:ext cx="0" cy="519604"/>
            </a:xfrm>
            <a:prstGeom prst="line">
              <a:avLst/>
            </a:prstGeom>
            <a:grpFill/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0" name="TextBox 118"/>
          <p:cNvSpPr txBox="1"/>
          <p:nvPr/>
        </p:nvSpPr>
        <p:spPr>
          <a:xfrm>
            <a:off x="7496854" y="3157422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221" name="TextBox 123"/>
          <p:cNvSpPr txBox="1"/>
          <p:nvPr/>
        </p:nvSpPr>
        <p:spPr>
          <a:xfrm>
            <a:off x="6927770" y="3144079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</a:t>
            </a:r>
          </a:p>
        </p:txBody>
      </p:sp>
      <p:sp>
        <p:nvSpPr>
          <p:cNvPr id="222" name="TextBox 124"/>
          <p:cNvSpPr txBox="1"/>
          <p:nvPr/>
        </p:nvSpPr>
        <p:spPr>
          <a:xfrm>
            <a:off x="6401844" y="3158915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</a:t>
            </a:r>
          </a:p>
        </p:txBody>
      </p:sp>
      <p:sp>
        <p:nvSpPr>
          <p:cNvPr id="223" name="TextBox 127"/>
          <p:cNvSpPr txBox="1"/>
          <p:nvPr/>
        </p:nvSpPr>
        <p:spPr>
          <a:xfrm>
            <a:off x="8054236" y="3129039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</a:t>
            </a:r>
          </a:p>
        </p:txBody>
      </p:sp>
      <p:grpSp>
        <p:nvGrpSpPr>
          <p:cNvPr id="224" name="Group 106"/>
          <p:cNvGrpSpPr/>
          <p:nvPr/>
        </p:nvGrpSpPr>
        <p:grpSpPr>
          <a:xfrm>
            <a:off x="6389318" y="2491553"/>
            <a:ext cx="2209800" cy="561075"/>
            <a:chOff x="6400800" y="2529358"/>
            <a:chExt cx="2209800" cy="561075"/>
          </a:xfrm>
        </p:grpSpPr>
        <p:sp>
          <p:nvSpPr>
            <p:cNvPr id="225" name="Rectangle 99"/>
            <p:cNvSpPr/>
            <p:nvPr/>
          </p:nvSpPr>
          <p:spPr>
            <a:xfrm>
              <a:off x="6400800" y="2547298"/>
              <a:ext cx="2209800" cy="54313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6" name="Straight Connector 101"/>
            <p:cNvCxnSpPr/>
            <p:nvPr/>
          </p:nvCxnSpPr>
          <p:spPr>
            <a:xfrm>
              <a:off x="6934200" y="2547298"/>
              <a:ext cx="0" cy="519604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Connector 104"/>
            <p:cNvCxnSpPr/>
            <p:nvPr/>
          </p:nvCxnSpPr>
          <p:spPr>
            <a:xfrm>
              <a:off x="7505700" y="2561912"/>
              <a:ext cx="0" cy="519604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Straight Connector 105"/>
            <p:cNvCxnSpPr/>
            <p:nvPr/>
          </p:nvCxnSpPr>
          <p:spPr>
            <a:xfrm>
              <a:off x="8077200" y="2529358"/>
              <a:ext cx="0" cy="519604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9" name="TextBox 119"/>
          <p:cNvSpPr txBox="1"/>
          <p:nvPr/>
        </p:nvSpPr>
        <p:spPr>
          <a:xfrm>
            <a:off x="7505700" y="2467853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230" name="TextBox 120"/>
          <p:cNvSpPr txBox="1"/>
          <p:nvPr/>
        </p:nvSpPr>
        <p:spPr>
          <a:xfrm>
            <a:off x="6939252" y="2458936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231" name="TextBox 125"/>
          <p:cNvSpPr txBox="1"/>
          <p:nvPr/>
        </p:nvSpPr>
        <p:spPr>
          <a:xfrm>
            <a:off x="8097461" y="2470985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</a:t>
            </a:r>
          </a:p>
        </p:txBody>
      </p:sp>
      <p:sp>
        <p:nvSpPr>
          <p:cNvPr id="232" name="TextBox 128"/>
          <p:cNvSpPr txBox="1"/>
          <p:nvPr/>
        </p:nvSpPr>
        <p:spPr>
          <a:xfrm>
            <a:off x="6361134" y="2468897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</a:t>
            </a:r>
          </a:p>
        </p:txBody>
      </p:sp>
      <p:grpSp>
        <p:nvGrpSpPr>
          <p:cNvPr id="233" name="Group 152"/>
          <p:cNvGrpSpPr/>
          <p:nvPr/>
        </p:nvGrpSpPr>
        <p:grpSpPr>
          <a:xfrm>
            <a:off x="6389318" y="3883690"/>
            <a:ext cx="2209800" cy="561075"/>
            <a:chOff x="6400800" y="2529358"/>
            <a:chExt cx="2209800" cy="5610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34" name="Rectangle 157"/>
            <p:cNvSpPr/>
            <p:nvPr/>
          </p:nvSpPr>
          <p:spPr>
            <a:xfrm>
              <a:off x="6400800" y="2547298"/>
              <a:ext cx="2209800" cy="54313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5" name="Straight Connector 158"/>
            <p:cNvCxnSpPr/>
            <p:nvPr/>
          </p:nvCxnSpPr>
          <p:spPr>
            <a:xfrm>
              <a:off x="6934200" y="2547298"/>
              <a:ext cx="0" cy="519604"/>
            </a:xfrm>
            <a:prstGeom prst="line">
              <a:avLst/>
            </a:prstGeom>
            <a:grpFill/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Connector 159"/>
            <p:cNvCxnSpPr/>
            <p:nvPr/>
          </p:nvCxnSpPr>
          <p:spPr>
            <a:xfrm>
              <a:off x="7505700" y="2561912"/>
              <a:ext cx="0" cy="519604"/>
            </a:xfrm>
            <a:prstGeom prst="line">
              <a:avLst/>
            </a:prstGeom>
            <a:grpFill/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Straight Connector 160"/>
            <p:cNvCxnSpPr/>
            <p:nvPr/>
          </p:nvCxnSpPr>
          <p:spPr>
            <a:xfrm>
              <a:off x="8077200" y="2529358"/>
              <a:ext cx="0" cy="519604"/>
            </a:xfrm>
            <a:prstGeom prst="line">
              <a:avLst/>
            </a:prstGeom>
            <a:grpFill/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8" name="TextBox 153"/>
          <p:cNvSpPr txBox="1"/>
          <p:nvPr/>
        </p:nvSpPr>
        <p:spPr>
          <a:xfrm>
            <a:off x="7496854" y="385849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</a:t>
            </a:r>
          </a:p>
        </p:txBody>
      </p:sp>
      <p:sp>
        <p:nvSpPr>
          <p:cNvPr id="239" name="TextBox 154"/>
          <p:cNvSpPr txBox="1"/>
          <p:nvPr/>
        </p:nvSpPr>
        <p:spPr>
          <a:xfrm>
            <a:off x="6927770" y="3845154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</a:t>
            </a:r>
          </a:p>
        </p:txBody>
      </p:sp>
      <p:sp>
        <p:nvSpPr>
          <p:cNvPr id="240" name="TextBox 155"/>
          <p:cNvSpPr txBox="1"/>
          <p:nvPr/>
        </p:nvSpPr>
        <p:spPr>
          <a:xfrm>
            <a:off x="6401844" y="3859990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241" name="TextBox 156"/>
          <p:cNvSpPr txBox="1"/>
          <p:nvPr/>
        </p:nvSpPr>
        <p:spPr>
          <a:xfrm>
            <a:off x="8054236" y="3830114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</a:t>
            </a:r>
          </a:p>
        </p:txBody>
      </p:sp>
      <p:sp>
        <p:nvSpPr>
          <p:cNvPr id="242" name="TextBox 162"/>
          <p:cNvSpPr txBox="1"/>
          <p:nvPr/>
        </p:nvSpPr>
        <p:spPr>
          <a:xfrm>
            <a:off x="3315808" y="5676836"/>
            <a:ext cx="178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101F4"/>
                </a:solidFill>
              </a:rPr>
              <a:t>Input Matrix</a:t>
            </a:r>
          </a:p>
        </p:txBody>
      </p:sp>
      <p:sp>
        <p:nvSpPr>
          <p:cNvPr id="243" name="TextBox 163"/>
          <p:cNvSpPr txBox="1"/>
          <p:nvPr/>
        </p:nvSpPr>
        <p:spPr>
          <a:xfrm>
            <a:off x="6311275" y="4967614"/>
            <a:ext cx="2311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101F4"/>
                </a:solidFill>
              </a:rPr>
              <a:t>Signature Matrix</a:t>
            </a:r>
          </a:p>
        </p:txBody>
      </p:sp>
      <p:sp>
        <p:nvSpPr>
          <p:cNvPr id="7" name="矩形 6"/>
          <p:cNvSpPr/>
          <p:nvPr/>
        </p:nvSpPr>
        <p:spPr>
          <a:xfrm>
            <a:off x="399366" y="5676836"/>
            <a:ext cx="18421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Permutation</a:t>
            </a:r>
            <a:endParaRPr lang="zh-CN" altLang="en-US" sz="2400" b="1" dirty="0">
              <a:solidFill>
                <a:srgbClr val="0101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0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/>
      <p:bldP spid="221" grpId="0"/>
      <p:bldP spid="222" grpId="0"/>
      <p:bldP spid="223" grpId="0"/>
      <p:bldP spid="229" grpId="0"/>
      <p:bldP spid="230" grpId="0"/>
      <p:bldP spid="231" grpId="0"/>
      <p:bldP spid="232" grpId="0"/>
      <p:bldP spid="238" grpId="0"/>
      <p:bldP spid="239" grpId="0"/>
      <p:bldP spid="240" grpId="0"/>
      <p:bldP spid="2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27584" y="2708920"/>
            <a:ext cx="741682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101F4"/>
                </a:solidFill>
              </a:rPr>
              <a:t> 6.1 </a:t>
            </a:r>
            <a:r>
              <a:rPr lang="zh-CN" altLang="en-US" sz="3600" b="1" dirty="0">
                <a:solidFill>
                  <a:srgbClr val="0101F4"/>
                </a:solidFill>
              </a:rPr>
              <a:t>哈希技术</a:t>
            </a:r>
            <a:r>
              <a:rPr lang="en-US" altLang="zh-CN" sz="3600" b="1" dirty="0">
                <a:solidFill>
                  <a:srgbClr val="0101F4"/>
                </a:solidFill>
              </a:rPr>
              <a:t>    </a:t>
            </a:r>
          </a:p>
          <a:p>
            <a:pPr algn="ctr">
              <a:spcBef>
                <a:spcPts val="1200"/>
              </a:spcBef>
            </a:pPr>
            <a:r>
              <a:rPr lang="en-US" altLang="zh-CN" sz="4800" b="1" dirty="0"/>
              <a:t>HASHING</a:t>
            </a:r>
            <a:endParaRPr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625896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10593E86-6BEB-4F16-AB6E-D709C9D4E112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/>
              <a:t>20</a:t>
            </a:fld>
            <a:endParaRPr lang="en-US" altLang="zh-CN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8675" name="Rectangle 2"/>
          <p:cNvSpPr>
            <a:spLocks noGrp="1"/>
          </p:cNvSpPr>
          <p:nvPr>
            <p:ph type="title"/>
          </p:nvPr>
        </p:nvSpPr>
        <p:spPr>
          <a:xfrm>
            <a:off x="533400" y="476672"/>
            <a:ext cx="7772400" cy="828328"/>
          </a:xfrm>
        </p:spPr>
        <p:txBody>
          <a:bodyPr/>
          <a:lstStyle/>
          <a:p>
            <a:pPr eaLnBrk="1" hangingPunct="1"/>
            <a:r>
              <a:rPr lang="en-US" altLang="zh-CN" b="1" dirty="0"/>
              <a:t>Surprising Property</a:t>
            </a:r>
          </a:p>
        </p:txBody>
      </p:sp>
      <p:sp>
        <p:nvSpPr>
          <p:cNvPr id="28676" name="Rectangle 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620000" cy="48006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(over all permutations of the rows) that </a:t>
            </a:r>
            <a:r>
              <a:rPr lang="en-US" altLang="zh-CN" b="1" i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</a:t>
            </a:r>
            <a:r>
              <a:rPr lang="en-US" altLang="zh-CN" b="1" baseline="-25000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</a:t>
            </a:r>
            <a:r>
              <a:rPr lang="en-US" altLang="zh-CN" b="1" i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en-US" altLang="zh-CN" b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</a:t>
            </a:r>
            <a:r>
              <a:rPr lang="en-US" altLang="zh-CN" b="1" baseline="-25000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the same as </a:t>
            </a:r>
            <a:r>
              <a:rPr lang="en-US" altLang="zh-CN" b="1" i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</a:t>
            </a:r>
            <a:r>
              <a:rPr lang="en-US" altLang="zh-CN" b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</a:t>
            </a:r>
            <a:r>
              <a:rPr lang="en-US" altLang="zh-CN" b="1" baseline="-25000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</a:t>
            </a:r>
            <a:r>
              <a:rPr lang="en-US" altLang="zh-CN" b="1" baseline="-25000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eaLnBrk="1" hangingPunct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are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)!</a:t>
            </a:r>
          </a:p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  <a:p>
            <a:pPr lvl="1" eaLnBrk="1" hangingPunct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 down the permuted columns C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until we see a 1.</a:t>
            </a:r>
          </a:p>
          <a:p>
            <a:pPr lvl="1" eaLnBrk="1" hangingPunct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it’s </a:t>
            </a:r>
            <a:r>
              <a:rPr lang="en-US" altLang="zh-CN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type-</a:t>
            </a:r>
            <a:r>
              <a:rPr lang="en-US" altLang="zh-CN" i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row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then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 If a type-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or type-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row, then not.</a:t>
            </a:r>
          </a:p>
        </p:txBody>
      </p:sp>
      <p:sp>
        <p:nvSpPr>
          <p:cNvPr id="28677" name="TextBox 4"/>
          <p:cNvSpPr txBox="1">
            <a:spLocks noChangeArrowheads="1"/>
          </p:cNvSpPr>
          <p:nvPr/>
        </p:nvSpPr>
        <p:spPr bwMode="auto">
          <a:xfrm>
            <a:off x="4419600" y="-33338"/>
            <a:ext cx="4724400" cy="33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i="1">
                <a:solidFill>
                  <a:srgbClr val="FBFCFF"/>
                </a:solidFill>
                <a:latin typeface="Calibri" panose="020F0502020204030204" pitchFamily="34" charset="0"/>
              </a:rPr>
              <a:t>Minhashing</a:t>
            </a:r>
          </a:p>
        </p:txBody>
      </p:sp>
    </p:spTree>
    <p:extLst>
      <p:ext uri="{BB962C8B-B14F-4D97-AF65-F5344CB8AC3E}">
        <p14:creationId xmlns:p14="http://schemas.microsoft.com/office/powerpoint/2010/main" val="399990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448A7B11-3104-4C21-BECF-A928DCCAD09E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/>
              <a:t>21</a:t>
            </a:fld>
            <a:endParaRPr lang="en-US" altLang="zh-CN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1747" name="Rectangle 2"/>
          <p:cNvSpPr>
            <a:spLocks noGrp="1"/>
          </p:cNvSpPr>
          <p:nvPr>
            <p:ph type="title"/>
          </p:nvPr>
        </p:nvSpPr>
        <p:spPr>
          <a:xfrm>
            <a:off x="0" y="333375"/>
            <a:ext cx="9144000" cy="1143000"/>
          </a:xfrm>
        </p:spPr>
        <p:txBody>
          <a:bodyPr/>
          <a:lstStyle/>
          <a:p>
            <a:pPr eaLnBrk="1" hangingPunct="1"/>
            <a:r>
              <a:rPr lang="zh-CN" altLang="en-US" b="1" dirty="0"/>
              <a:t>最小哈希签名</a:t>
            </a:r>
            <a:endParaRPr lang="en-US" altLang="zh-CN" b="1" dirty="0"/>
          </a:p>
        </p:txBody>
      </p:sp>
      <p:sp>
        <p:nvSpPr>
          <p:cNvPr id="31748" name="Rectangle 3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7696200" cy="4114800"/>
          </a:xfrm>
        </p:spPr>
        <p:txBody>
          <a:bodyPr/>
          <a:lstStyle/>
          <a:p>
            <a:pPr eaLnBrk="1" hangingPunct="1"/>
            <a:r>
              <a:rPr lang="en-US" altLang="zh-CN" dirty="0"/>
              <a:t>Pick (say) 100 random permutations of the rows.</a:t>
            </a:r>
          </a:p>
          <a:p>
            <a:pPr eaLnBrk="1" hangingPunct="1"/>
            <a:r>
              <a:rPr lang="en-US" altLang="zh-CN" dirty="0"/>
              <a:t>Think of </a:t>
            </a:r>
            <a:r>
              <a:rPr lang="en-US" altLang="zh-CN" i="1" dirty="0"/>
              <a:t>Sig</a:t>
            </a:r>
            <a:r>
              <a:rPr lang="en-US" altLang="zh-CN" dirty="0"/>
              <a:t> (C) as </a:t>
            </a:r>
            <a:r>
              <a:rPr lang="en-US" altLang="zh-CN" dirty="0">
                <a:solidFill>
                  <a:srgbClr val="0101F4"/>
                </a:solidFill>
              </a:rPr>
              <a:t>a column vector</a:t>
            </a:r>
            <a:r>
              <a:rPr lang="en-US" altLang="zh-CN" dirty="0"/>
              <a:t>.</a:t>
            </a:r>
          </a:p>
          <a:p>
            <a:pPr eaLnBrk="1" hangingPunct="1"/>
            <a:r>
              <a:rPr lang="en-US" altLang="zh-CN" dirty="0"/>
              <a:t>Let </a:t>
            </a:r>
            <a:r>
              <a:rPr lang="en-US" altLang="zh-CN" i="1" dirty="0"/>
              <a:t>Sig</a:t>
            </a:r>
            <a:r>
              <a:rPr lang="en-US" altLang="zh-CN" dirty="0"/>
              <a:t> (C)[</a:t>
            </a:r>
            <a:r>
              <a:rPr lang="en-US" altLang="zh-CN" dirty="0" err="1"/>
              <a:t>i</a:t>
            </a:r>
            <a:r>
              <a:rPr lang="en-US" altLang="zh-CN" dirty="0"/>
              <a:t>] = 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according to the </a:t>
            </a:r>
            <a:r>
              <a:rPr lang="en-US" altLang="zh-CN" i="1" dirty="0" err="1"/>
              <a:t>i</a:t>
            </a:r>
            <a:r>
              <a:rPr lang="en-US" altLang="zh-CN" i="1" dirty="0"/>
              <a:t> </a:t>
            </a:r>
            <a:r>
              <a:rPr lang="en-US" altLang="zh-CN" dirty="0" err="1"/>
              <a:t>th</a:t>
            </a:r>
            <a:r>
              <a:rPr lang="en-US" altLang="zh-CN" dirty="0"/>
              <a:t> permutation, the number of the first row that has a 1 in column </a:t>
            </a:r>
            <a:r>
              <a:rPr lang="en-US" altLang="zh-CN" i="1" dirty="0"/>
              <a:t>C</a:t>
            </a:r>
            <a:r>
              <a:rPr lang="en-US" altLang="zh-CN" dirty="0"/>
              <a:t>.</a:t>
            </a:r>
          </a:p>
        </p:txBody>
      </p:sp>
      <p:sp>
        <p:nvSpPr>
          <p:cNvPr id="31749" name="TextBox 4"/>
          <p:cNvSpPr txBox="1">
            <a:spLocks noChangeArrowheads="1"/>
          </p:cNvSpPr>
          <p:nvPr/>
        </p:nvSpPr>
        <p:spPr bwMode="auto">
          <a:xfrm>
            <a:off x="4419600" y="-33338"/>
            <a:ext cx="4724400" cy="33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i="1">
                <a:solidFill>
                  <a:srgbClr val="FBFCFF"/>
                </a:solidFill>
                <a:latin typeface="Calibri" panose="020F0502020204030204" pitchFamily="34" charset="0"/>
              </a:rPr>
              <a:t>Minhashing</a:t>
            </a:r>
          </a:p>
        </p:txBody>
      </p:sp>
    </p:spTree>
    <p:extLst>
      <p:ext uri="{BB962C8B-B14F-4D97-AF65-F5344CB8AC3E}">
        <p14:creationId xmlns:p14="http://schemas.microsoft.com/office/powerpoint/2010/main" val="2129949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最小哈希</a:t>
            </a:r>
            <a:r>
              <a:rPr lang="en-US" altLang="zh-CN" dirty="0">
                <a:latin typeface="Tahoma" panose="020B0604030504040204" pitchFamily="34" charset="0"/>
              </a:rPr>
              <a:t>–</a:t>
            </a:r>
            <a:r>
              <a:rPr lang="en-US" altLang="zh-CN" dirty="0"/>
              <a:t> </a:t>
            </a:r>
            <a:r>
              <a:rPr lang="zh-CN" altLang="en-US" dirty="0"/>
              <a:t>例子</a:t>
            </a:r>
            <a:endParaRPr lang="en-US" altLang="zh-CN" dirty="0"/>
          </a:p>
        </p:txBody>
      </p:sp>
      <p:sp>
        <p:nvSpPr>
          <p:cNvPr id="12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204396" y="6583680"/>
            <a:ext cx="733864" cy="274320"/>
          </a:xfrm>
        </p:spPr>
        <p:txBody>
          <a:bodyPr/>
          <a:lstStyle/>
          <a:p>
            <a:fld id="{19B12225-5612-419B-A8D5-4B8EEE4C217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30" name="Rectangle 5"/>
          <p:cNvSpPr/>
          <p:nvPr/>
        </p:nvSpPr>
        <p:spPr>
          <a:xfrm>
            <a:off x="2819400" y="1752600"/>
            <a:ext cx="2895600" cy="381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cxnSp>
        <p:nvCxnSpPr>
          <p:cNvPr id="131" name="Straight Connector 7"/>
          <p:cNvCxnSpPr/>
          <p:nvPr/>
        </p:nvCxnSpPr>
        <p:spPr>
          <a:xfrm>
            <a:off x="2860110" y="2286000"/>
            <a:ext cx="2895600" cy="0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8"/>
          <p:cNvCxnSpPr/>
          <p:nvPr/>
        </p:nvCxnSpPr>
        <p:spPr>
          <a:xfrm>
            <a:off x="2819400" y="2819400"/>
            <a:ext cx="2895600" cy="0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9"/>
          <p:cNvCxnSpPr/>
          <p:nvPr/>
        </p:nvCxnSpPr>
        <p:spPr>
          <a:xfrm>
            <a:off x="2819400" y="3352800"/>
            <a:ext cx="2895600" cy="0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0"/>
          <p:cNvCxnSpPr/>
          <p:nvPr/>
        </p:nvCxnSpPr>
        <p:spPr>
          <a:xfrm>
            <a:off x="2819400" y="3886200"/>
            <a:ext cx="2895600" cy="0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1"/>
          <p:cNvCxnSpPr/>
          <p:nvPr/>
        </p:nvCxnSpPr>
        <p:spPr>
          <a:xfrm>
            <a:off x="2860110" y="4419600"/>
            <a:ext cx="2895600" cy="0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2"/>
          <p:cNvCxnSpPr/>
          <p:nvPr/>
        </p:nvCxnSpPr>
        <p:spPr>
          <a:xfrm>
            <a:off x="2819400" y="4953000"/>
            <a:ext cx="2895600" cy="0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4"/>
          <p:cNvCxnSpPr>
            <a:stCxn id="130" idx="0"/>
            <a:endCxn id="130" idx="2"/>
          </p:cNvCxnSpPr>
          <p:nvPr/>
        </p:nvCxnSpPr>
        <p:spPr>
          <a:xfrm>
            <a:off x="4267200" y="1752600"/>
            <a:ext cx="0" cy="3810000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Connector 15"/>
          <p:cNvCxnSpPr/>
          <p:nvPr/>
        </p:nvCxnSpPr>
        <p:spPr>
          <a:xfrm>
            <a:off x="3581400" y="1752600"/>
            <a:ext cx="0" cy="3810000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Connector 16"/>
          <p:cNvCxnSpPr/>
          <p:nvPr/>
        </p:nvCxnSpPr>
        <p:spPr>
          <a:xfrm>
            <a:off x="4953000" y="1752600"/>
            <a:ext cx="0" cy="3810000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TextBox 18"/>
          <p:cNvSpPr txBox="1"/>
          <p:nvPr/>
        </p:nvSpPr>
        <p:spPr>
          <a:xfrm>
            <a:off x="5105400" y="2760241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41" name="TextBox 19"/>
          <p:cNvSpPr txBox="1"/>
          <p:nvPr/>
        </p:nvSpPr>
        <p:spPr>
          <a:xfrm>
            <a:off x="3039649" y="3299450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42" name="TextBox 20"/>
          <p:cNvSpPr txBox="1"/>
          <p:nvPr/>
        </p:nvSpPr>
        <p:spPr>
          <a:xfrm>
            <a:off x="4419600" y="2774515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43" name="TextBox 21"/>
          <p:cNvSpPr txBox="1"/>
          <p:nvPr/>
        </p:nvSpPr>
        <p:spPr>
          <a:xfrm>
            <a:off x="3733800" y="2743200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44" name="TextBox 22"/>
          <p:cNvSpPr txBox="1"/>
          <p:nvPr/>
        </p:nvSpPr>
        <p:spPr>
          <a:xfrm>
            <a:off x="3733800" y="2234624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45" name="TextBox 23"/>
          <p:cNvSpPr txBox="1"/>
          <p:nvPr/>
        </p:nvSpPr>
        <p:spPr>
          <a:xfrm>
            <a:off x="3039649" y="2234625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47" name="TextBox 24"/>
          <p:cNvSpPr txBox="1"/>
          <p:nvPr/>
        </p:nvSpPr>
        <p:spPr>
          <a:xfrm>
            <a:off x="5105400" y="1701224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48" name="TextBox 25"/>
          <p:cNvSpPr txBox="1"/>
          <p:nvPr/>
        </p:nvSpPr>
        <p:spPr>
          <a:xfrm>
            <a:off x="3039649" y="1701225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49" name="TextBox 26"/>
          <p:cNvSpPr txBox="1"/>
          <p:nvPr/>
        </p:nvSpPr>
        <p:spPr>
          <a:xfrm>
            <a:off x="4449871" y="4368225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50" name="TextBox 27"/>
          <p:cNvSpPr txBox="1"/>
          <p:nvPr/>
        </p:nvSpPr>
        <p:spPr>
          <a:xfrm>
            <a:off x="4419600" y="3834823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51" name="TextBox 28"/>
          <p:cNvSpPr txBox="1"/>
          <p:nvPr/>
        </p:nvSpPr>
        <p:spPr>
          <a:xfrm>
            <a:off x="3039649" y="3834825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52" name="TextBox 29"/>
          <p:cNvSpPr txBox="1"/>
          <p:nvPr/>
        </p:nvSpPr>
        <p:spPr>
          <a:xfrm>
            <a:off x="3733800" y="3834824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53" name="TextBox 30"/>
          <p:cNvSpPr txBox="1"/>
          <p:nvPr/>
        </p:nvSpPr>
        <p:spPr>
          <a:xfrm>
            <a:off x="4419600" y="3272537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54" name="TextBox 31"/>
          <p:cNvSpPr txBox="1"/>
          <p:nvPr/>
        </p:nvSpPr>
        <p:spPr>
          <a:xfrm>
            <a:off x="5105400" y="4967614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55" name="TextBox 32"/>
          <p:cNvSpPr txBox="1"/>
          <p:nvPr/>
        </p:nvSpPr>
        <p:spPr>
          <a:xfrm>
            <a:off x="3733800" y="4953000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56" name="TextBox 33"/>
          <p:cNvSpPr txBox="1"/>
          <p:nvPr/>
        </p:nvSpPr>
        <p:spPr>
          <a:xfrm>
            <a:off x="3039649" y="4946963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57" name="TextBox 34"/>
          <p:cNvSpPr txBox="1"/>
          <p:nvPr/>
        </p:nvSpPr>
        <p:spPr>
          <a:xfrm>
            <a:off x="5105400" y="4368224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58" name="TextBox 36"/>
          <p:cNvSpPr txBox="1"/>
          <p:nvPr/>
        </p:nvSpPr>
        <p:spPr>
          <a:xfrm>
            <a:off x="5119025" y="3834825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59" name="TextBox 37"/>
          <p:cNvSpPr txBox="1"/>
          <p:nvPr/>
        </p:nvSpPr>
        <p:spPr>
          <a:xfrm>
            <a:off x="5105400" y="327902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60" name="TextBox 38"/>
          <p:cNvSpPr txBox="1"/>
          <p:nvPr/>
        </p:nvSpPr>
        <p:spPr>
          <a:xfrm>
            <a:off x="3759753" y="327902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61" name="TextBox 39"/>
          <p:cNvSpPr txBox="1"/>
          <p:nvPr/>
        </p:nvSpPr>
        <p:spPr>
          <a:xfrm>
            <a:off x="3039649" y="2733102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62" name="TextBox 40"/>
          <p:cNvSpPr txBox="1"/>
          <p:nvPr/>
        </p:nvSpPr>
        <p:spPr>
          <a:xfrm>
            <a:off x="5121168" y="2212931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63" name="TextBox 41"/>
          <p:cNvSpPr txBox="1"/>
          <p:nvPr/>
        </p:nvSpPr>
        <p:spPr>
          <a:xfrm>
            <a:off x="4433225" y="2231491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64" name="TextBox 42"/>
          <p:cNvSpPr txBox="1"/>
          <p:nvPr/>
        </p:nvSpPr>
        <p:spPr>
          <a:xfrm>
            <a:off x="4452069" y="1701223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65" name="TextBox 43"/>
          <p:cNvSpPr txBox="1"/>
          <p:nvPr/>
        </p:nvSpPr>
        <p:spPr>
          <a:xfrm>
            <a:off x="3775411" y="1701225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66" name="TextBox 45"/>
          <p:cNvSpPr txBox="1"/>
          <p:nvPr/>
        </p:nvSpPr>
        <p:spPr>
          <a:xfrm>
            <a:off x="4419600" y="4946962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67" name="TextBox 46"/>
          <p:cNvSpPr txBox="1"/>
          <p:nvPr/>
        </p:nvSpPr>
        <p:spPr>
          <a:xfrm>
            <a:off x="3759753" y="4343626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68" name="TextBox 47"/>
          <p:cNvSpPr txBox="1"/>
          <p:nvPr/>
        </p:nvSpPr>
        <p:spPr>
          <a:xfrm>
            <a:off x="3053274" y="4362188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grpSp>
        <p:nvGrpSpPr>
          <p:cNvPr id="169" name="Group 107"/>
          <p:cNvGrpSpPr/>
          <p:nvPr/>
        </p:nvGrpSpPr>
        <p:grpSpPr>
          <a:xfrm>
            <a:off x="6389318" y="3182615"/>
            <a:ext cx="2209800" cy="561075"/>
            <a:chOff x="6400800" y="2529358"/>
            <a:chExt cx="2209800" cy="5610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70" name="Rectangle 108"/>
            <p:cNvSpPr/>
            <p:nvPr/>
          </p:nvSpPr>
          <p:spPr>
            <a:xfrm>
              <a:off x="6400800" y="2547298"/>
              <a:ext cx="2209800" cy="543135"/>
            </a:xfrm>
            <a:prstGeom prst="rect">
              <a:avLst/>
            </a:prstGeom>
            <a:grpFill/>
            <a:ln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Connector 109"/>
            <p:cNvCxnSpPr/>
            <p:nvPr/>
          </p:nvCxnSpPr>
          <p:spPr>
            <a:xfrm>
              <a:off x="6934200" y="2547298"/>
              <a:ext cx="0" cy="519604"/>
            </a:xfrm>
            <a:prstGeom prst="line">
              <a:avLst/>
            </a:prstGeom>
            <a:grpFill/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Connector 110"/>
            <p:cNvCxnSpPr/>
            <p:nvPr/>
          </p:nvCxnSpPr>
          <p:spPr>
            <a:xfrm>
              <a:off x="7505700" y="2561912"/>
              <a:ext cx="0" cy="519604"/>
            </a:xfrm>
            <a:prstGeom prst="line">
              <a:avLst/>
            </a:prstGeom>
            <a:grpFill/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11"/>
            <p:cNvCxnSpPr/>
            <p:nvPr/>
          </p:nvCxnSpPr>
          <p:spPr>
            <a:xfrm>
              <a:off x="8077200" y="2529358"/>
              <a:ext cx="0" cy="519604"/>
            </a:xfrm>
            <a:prstGeom prst="line">
              <a:avLst/>
            </a:prstGeom>
            <a:grpFill/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4" name="TextBox 118"/>
          <p:cNvSpPr txBox="1"/>
          <p:nvPr/>
        </p:nvSpPr>
        <p:spPr>
          <a:xfrm>
            <a:off x="7496854" y="3157422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75" name="TextBox 123"/>
          <p:cNvSpPr txBox="1"/>
          <p:nvPr/>
        </p:nvSpPr>
        <p:spPr>
          <a:xfrm>
            <a:off x="6927770" y="3144079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</a:t>
            </a:r>
          </a:p>
        </p:txBody>
      </p:sp>
      <p:sp>
        <p:nvSpPr>
          <p:cNvPr id="176" name="TextBox 124"/>
          <p:cNvSpPr txBox="1"/>
          <p:nvPr/>
        </p:nvSpPr>
        <p:spPr>
          <a:xfrm>
            <a:off x="6401844" y="3158915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</a:t>
            </a:r>
          </a:p>
        </p:txBody>
      </p:sp>
      <p:sp>
        <p:nvSpPr>
          <p:cNvPr id="177" name="TextBox 127"/>
          <p:cNvSpPr txBox="1"/>
          <p:nvPr/>
        </p:nvSpPr>
        <p:spPr>
          <a:xfrm>
            <a:off x="8054236" y="3129039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</a:t>
            </a:r>
          </a:p>
        </p:txBody>
      </p:sp>
      <p:grpSp>
        <p:nvGrpSpPr>
          <p:cNvPr id="178" name="Group 106"/>
          <p:cNvGrpSpPr/>
          <p:nvPr/>
        </p:nvGrpSpPr>
        <p:grpSpPr>
          <a:xfrm>
            <a:off x="6389318" y="2491553"/>
            <a:ext cx="2209800" cy="561075"/>
            <a:chOff x="6400800" y="2529358"/>
            <a:chExt cx="2209800" cy="561075"/>
          </a:xfrm>
        </p:grpSpPr>
        <p:sp>
          <p:nvSpPr>
            <p:cNvPr id="179" name="Rectangle 99"/>
            <p:cNvSpPr/>
            <p:nvPr/>
          </p:nvSpPr>
          <p:spPr>
            <a:xfrm>
              <a:off x="6400800" y="2547298"/>
              <a:ext cx="2209800" cy="54313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01"/>
            <p:cNvCxnSpPr/>
            <p:nvPr/>
          </p:nvCxnSpPr>
          <p:spPr>
            <a:xfrm>
              <a:off x="6934200" y="2547298"/>
              <a:ext cx="0" cy="519604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Straight Connector 104"/>
            <p:cNvCxnSpPr/>
            <p:nvPr/>
          </p:nvCxnSpPr>
          <p:spPr>
            <a:xfrm>
              <a:off x="7505700" y="2561912"/>
              <a:ext cx="0" cy="519604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05"/>
            <p:cNvCxnSpPr/>
            <p:nvPr/>
          </p:nvCxnSpPr>
          <p:spPr>
            <a:xfrm>
              <a:off x="8077200" y="2529358"/>
              <a:ext cx="0" cy="519604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3" name="TextBox 119"/>
          <p:cNvSpPr txBox="1"/>
          <p:nvPr/>
        </p:nvSpPr>
        <p:spPr>
          <a:xfrm>
            <a:off x="7505700" y="2467853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84" name="TextBox 120"/>
          <p:cNvSpPr txBox="1"/>
          <p:nvPr/>
        </p:nvSpPr>
        <p:spPr>
          <a:xfrm>
            <a:off x="6939252" y="2458936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85" name="TextBox 125"/>
          <p:cNvSpPr txBox="1"/>
          <p:nvPr/>
        </p:nvSpPr>
        <p:spPr>
          <a:xfrm>
            <a:off x="8097461" y="2470985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</a:t>
            </a:r>
          </a:p>
        </p:txBody>
      </p:sp>
      <p:sp>
        <p:nvSpPr>
          <p:cNvPr id="186" name="TextBox 128"/>
          <p:cNvSpPr txBox="1"/>
          <p:nvPr/>
        </p:nvSpPr>
        <p:spPr>
          <a:xfrm>
            <a:off x="6361134" y="2468897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</a:t>
            </a:r>
          </a:p>
        </p:txBody>
      </p:sp>
      <p:grpSp>
        <p:nvGrpSpPr>
          <p:cNvPr id="187" name="Group 152"/>
          <p:cNvGrpSpPr/>
          <p:nvPr/>
        </p:nvGrpSpPr>
        <p:grpSpPr>
          <a:xfrm>
            <a:off x="6389318" y="3883690"/>
            <a:ext cx="2209800" cy="561075"/>
            <a:chOff x="6400800" y="2529358"/>
            <a:chExt cx="2209800" cy="5610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88" name="Rectangle 157"/>
            <p:cNvSpPr/>
            <p:nvPr/>
          </p:nvSpPr>
          <p:spPr>
            <a:xfrm>
              <a:off x="6400800" y="2547298"/>
              <a:ext cx="2209800" cy="54313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Connector 158"/>
            <p:cNvCxnSpPr/>
            <p:nvPr/>
          </p:nvCxnSpPr>
          <p:spPr>
            <a:xfrm>
              <a:off x="6934200" y="2547298"/>
              <a:ext cx="0" cy="519604"/>
            </a:xfrm>
            <a:prstGeom prst="line">
              <a:avLst/>
            </a:prstGeom>
            <a:grpFill/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Straight Connector 159"/>
            <p:cNvCxnSpPr/>
            <p:nvPr/>
          </p:nvCxnSpPr>
          <p:spPr>
            <a:xfrm>
              <a:off x="7505700" y="2561912"/>
              <a:ext cx="0" cy="519604"/>
            </a:xfrm>
            <a:prstGeom prst="line">
              <a:avLst/>
            </a:prstGeom>
            <a:grpFill/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60"/>
            <p:cNvCxnSpPr/>
            <p:nvPr/>
          </p:nvCxnSpPr>
          <p:spPr>
            <a:xfrm>
              <a:off x="8077200" y="2529358"/>
              <a:ext cx="0" cy="519604"/>
            </a:xfrm>
            <a:prstGeom prst="line">
              <a:avLst/>
            </a:prstGeom>
            <a:grpFill/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2" name="TextBox 153"/>
          <p:cNvSpPr txBox="1"/>
          <p:nvPr/>
        </p:nvSpPr>
        <p:spPr>
          <a:xfrm>
            <a:off x="7496854" y="385849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</a:t>
            </a:r>
          </a:p>
        </p:txBody>
      </p:sp>
      <p:sp>
        <p:nvSpPr>
          <p:cNvPr id="193" name="TextBox 154"/>
          <p:cNvSpPr txBox="1"/>
          <p:nvPr/>
        </p:nvSpPr>
        <p:spPr>
          <a:xfrm>
            <a:off x="6927770" y="3845154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</a:t>
            </a:r>
          </a:p>
        </p:txBody>
      </p:sp>
      <p:sp>
        <p:nvSpPr>
          <p:cNvPr id="194" name="TextBox 155"/>
          <p:cNvSpPr txBox="1"/>
          <p:nvPr/>
        </p:nvSpPr>
        <p:spPr>
          <a:xfrm>
            <a:off x="6401844" y="3859990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95" name="TextBox 156"/>
          <p:cNvSpPr txBox="1"/>
          <p:nvPr/>
        </p:nvSpPr>
        <p:spPr>
          <a:xfrm>
            <a:off x="8054236" y="3830114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</a:t>
            </a:r>
          </a:p>
        </p:txBody>
      </p:sp>
      <p:sp>
        <p:nvSpPr>
          <p:cNvPr id="196" name="TextBox 162"/>
          <p:cNvSpPr txBox="1"/>
          <p:nvPr/>
        </p:nvSpPr>
        <p:spPr>
          <a:xfrm>
            <a:off x="3435911" y="5901556"/>
            <a:ext cx="173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 Matrix</a:t>
            </a:r>
          </a:p>
        </p:txBody>
      </p:sp>
      <p:sp>
        <p:nvSpPr>
          <p:cNvPr id="197" name="TextBox 163"/>
          <p:cNvSpPr txBox="1"/>
          <p:nvPr/>
        </p:nvSpPr>
        <p:spPr>
          <a:xfrm>
            <a:off x="6316546" y="5076108"/>
            <a:ext cx="2311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Signature Matrix</a:t>
            </a:r>
          </a:p>
        </p:txBody>
      </p:sp>
      <p:sp>
        <p:nvSpPr>
          <p:cNvPr id="198" name="TextBox 4"/>
          <p:cNvSpPr txBox="1"/>
          <p:nvPr/>
        </p:nvSpPr>
        <p:spPr>
          <a:xfrm>
            <a:off x="152400" y="1993610"/>
            <a:ext cx="2672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Columns 1 &amp; 2:</a:t>
            </a:r>
          </a:p>
          <a:p>
            <a:r>
              <a:rPr lang="en-US" sz="2000" b="1" dirty="0" err="1"/>
              <a:t>Jaccard</a:t>
            </a:r>
            <a:r>
              <a:rPr lang="en-US" sz="2000" b="1" dirty="0"/>
              <a:t> similarity </a:t>
            </a:r>
            <a:r>
              <a:rPr lang="en-US" sz="2000" b="1" dirty="0">
                <a:solidFill>
                  <a:srgbClr val="0101F4"/>
                </a:solidFill>
              </a:rPr>
              <a:t>1/4</a:t>
            </a:r>
            <a:endParaRPr lang="en-US" sz="2000" b="1" dirty="0"/>
          </a:p>
          <a:p>
            <a:r>
              <a:rPr lang="en-US" sz="2000" b="1" dirty="0"/>
              <a:t>Signature similarity </a:t>
            </a:r>
            <a:r>
              <a:rPr lang="en-US" sz="2000" b="1" dirty="0">
                <a:solidFill>
                  <a:srgbClr val="0101F4"/>
                </a:solidFill>
              </a:rPr>
              <a:t>1/3</a:t>
            </a:r>
          </a:p>
        </p:txBody>
      </p:sp>
      <p:sp>
        <p:nvSpPr>
          <p:cNvPr id="199" name="TextBox 121"/>
          <p:cNvSpPr txBox="1"/>
          <p:nvPr/>
        </p:nvSpPr>
        <p:spPr>
          <a:xfrm>
            <a:off x="152400" y="3327975"/>
            <a:ext cx="2672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Columns 2 &amp; 3:</a:t>
            </a:r>
          </a:p>
          <a:p>
            <a:r>
              <a:rPr lang="en-US" sz="2000" b="1" dirty="0" err="1"/>
              <a:t>Jaccard</a:t>
            </a:r>
            <a:r>
              <a:rPr lang="en-US" sz="2000" b="1" dirty="0"/>
              <a:t> similarity </a:t>
            </a:r>
            <a:r>
              <a:rPr lang="en-US" sz="2000" b="1" dirty="0">
                <a:solidFill>
                  <a:srgbClr val="0101F4"/>
                </a:solidFill>
              </a:rPr>
              <a:t>1/5</a:t>
            </a:r>
            <a:endParaRPr lang="en-US" sz="2000" b="1" dirty="0"/>
          </a:p>
          <a:p>
            <a:r>
              <a:rPr lang="en-US" sz="2000" b="1" dirty="0"/>
              <a:t>Signature similarity </a:t>
            </a:r>
            <a:r>
              <a:rPr lang="en-US" sz="2000" b="1" dirty="0">
                <a:solidFill>
                  <a:srgbClr val="0101F4"/>
                </a:solidFill>
              </a:rPr>
              <a:t>1/3</a:t>
            </a:r>
          </a:p>
        </p:txBody>
      </p:sp>
      <p:sp>
        <p:nvSpPr>
          <p:cNvPr id="200" name="TextBox 122"/>
          <p:cNvSpPr txBox="1"/>
          <p:nvPr/>
        </p:nvSpPr>
        <p:spPr>
          <a:xfrm>
            <a:off x="152400" y="4608293"/>
            <a:ext cx="25060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Columns 3 &amp; 4:</a:t>
            </a:r>
          </a:p>
          <a:p>
            <a:r>
              <a:rPr lang="en-US" sz="2000" b="1" dirty="0" err="1"/>
              <a:t>Jaccard</a:t>
            </a:r>
            <a:r>
              <a:rPr lang="en-US" sz="2000" b="1" dirty="0"/>
              <a:t> similarity </a:t>
            </a:r>
            <a:r>
              <a:rPr lang="en-US" sz="2000" b="1" dirty="0">
                <a:solidFill>
                  <a:srgbClr val="0101F4"/>
                </a:solidFill>
              </a:rPr>
              <a:t>1/5</a:t>
            </a:r>
            <a:endParaRPr lang="en-US" sz="2000" b="1" dirty="0"/>
          </a:p>
          <a:p>
            <a:r>
              <a:rPr lang="en-US" sz="2000" b="1" dirty="0"/>
              <a:t>Signature similarity </a:t>
            </a:r>
            <a:r>
              <a:rPr lang="en-US" sz="2000" b="1" dirty="0">
                <a:solidFill>
                  <a:srgbClr val="0101F4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74095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/>
      <p:bldP spid="199" grpId="0"/>
      <p:bldP spid="20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67C64978-C82B-4596-888D-06D299E93284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/>
              <a:t>23</a:t>
            </a:fld>
            <a:endParaRPr lang="en-US" altLang="zh-CN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028" name="Rectangle 2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1143000"/>
          </a:xfrm>
        </p:spPr>
        <p:txBody>
          <a:bodyPr/>
          <a:lstStyle/>
          <a:p>
            <a:pPr eaLnBrk="1" hangingPunct="1"/>
            <a:r>
              <a:rPr lang="zh-CN" altLang="en-US" dirty="0"/>
              <a:t>具体实现</a:t>
            </a:r>
            <a:endParaRPr lang="en-US" altLang="zh-CN" dirty="0"/>
          </a:p>
        </p:txBody>
      </p:sp>
      <p:sp>
        <p:nvSpPr>
          <p:cNvPr id="1029" name="Rectangle 3"/>
          <p:cNvSpPr>
            <a:spLocks noGrp="1"/>
          </p:cNvSpPr>
          <p:nvPr>
            <p:ph type="body" idx="1"/>
          </p:nvPr>
        </p:nvSpPr>
        <p:spPr>
          <a:xfrm>
            <a:off x="609600" y="1557338"/>
            <a:ext cx="8001000" cy="4679974"/>
          </a:xfrm>
        </p:spPr>
        <p:txBody>
          <a:bodyPr/>
          <a:lstStyle/>
          <a:p>
            <a:pPr marL="609600" indent="-609600" eaLnBrk="1" hangingPunct="1">
              <a:buFont typeface="Monotype Sorts" pitchFamily="2" charset="2"/>
              <a:buNone/>
            </a:pPr>
            <a:r>
              <a:rPr lang="en-US" altLang="zh-CN" b="1" dirty="0"/>
              <a:t>Initialize</a:t>
            </a:r>
            <a:r>
              <a:rPr lang="en-US" altLang="zh-CN" dirty="0"/>
              <a:t> M(</a:t>
            </a:r>
            <a:r>
              <a:rPr lang="en-US" altLang="zh-CN" dirty="0" err="1"/>
              <a:t>i,c</a:t>
            </a:r>
            <a:r>
              <a:rPr lang="en-US" altLang="zh-CN" dirty="0"/>
              <a:t>) to  ∞ for all </a:t>
            </a:r>
            <a:r>
              <a:rPr lang="en-US" altLang="zh-CN" dirty="0" err="1"/>
              <a:t>i</a:t>
            </a:r>
            <a:r>
              <a:rPr lang="en-US" altLang="zh-CN" dirty="0"/>
              <a:t> and c</a:t>
            </a:r>
            <a:endParaRPr lang="en-US" altLang="zh-CN" b="1" dirty="0"/>
          </a:p>
          <a:p>
            <a:pPr marL="609600" indent="-609600" eaLnBrk="1" hangingPunct="1">
              <a:buFont typeface="Monotype Sorts" pitchFamily="2" charset="2"/>
              <a:buNone/>
            </a:pPr>
            <a:r>
              <a:rPr lang="en-US" altLang="zh-CN" b="1" dirty="0"/>
              <a:t>for</a:t>
            </a:r>
            <a:r>
              <a:rPr lang="en-US" altLang="zh-CN" dirty="0"/>
              <a:t> each row </a:t>
            </a:r>
            <a:r>
              <a:rPr lang="en-US" altLang="zh-CN" i="1" dirty="0"/>
              <a:t>r</a:t>
            </a:r>
            <a:r>
              <a:rPr lang="en-US" altLang="zh-CN" dirty="0"/>
              <a:t> </a:t>
            </a:r>
          </a:p>
          <a:p>
            <a:pPr marL="609600" indent="-609600" eaLnBrk="1" hangingPunct="1">
              <a:buFont typeface="Monotype Sorts" pitchFamily="2" charset="2"/>
              <a:buNone/>
            </a:pPr>
            <a:r>
              <a:rPr lang="en-US" altLang="zh-CN" dirty="0"/>
              <a:t>    </a:t>
            </a:r>
            <a:r>
              <a:rPr lang="en-US" altLang="zh-CN" b="1" dirty="0"/>
              <a:t>for</a:t>
            </a:r>
            <a:r>
              <a:rPr lang="en-US" altLang="zh-CN" dirty="0"/>
              <a:t> each column </a:t>
            </a:r>
            <a:r>
              <a:rPr lang="en-US" altLang="zh-CN" i="1" dirty="0"/>
              <a:t>c </a:t>
            </a:r>
            <a:endParaRPr lang="en-US" altLang="zh-CN" dirty="0"/>
          </a:p>
          <a:p>
            <a:pPr marL="609600" indent="-609600" eaLnBrk="1" hangingPunct="1">
              <a:buFont typeface="Monotype Sorts" pitchFamily="2" charset="2"/>
              <a:buNone/>
            </a:pPr>
            <a:r>
              <a:rPr lang="en-US" altLang="zh-CN" dirty="0"/>
              <a:t>		</a:t>
            </a:r>
            <a:r>
              <a:rPr lang="en-US" altLang="zh-CN" b="1" dirty="0"/>
              <a:t>if</a:t>
            </a:r>
            <a:r>
              <a:rPr lang="en-US" altLang="zh-CN" dirty="0"/>
              <a:t> c has 1 in row </a:t>
            </a:r>
            <a:r>
              <a:rPr lang="en-US" altLang="zh-CN" i="1" dirty="0"/>
              <a:t>r</a:t>
            </a:r>
            <a:r>
              <a:rPr lang="en-US" altLang="zh-CN" dirty="0"/>
              <a:t> </a:t>
            </a:r>
          </a:p>
          <a:p>
            <a:pPr marL="609600" indent="-609600" eaLnBrk="1" hangingPunct="1">
              <a:buFont typeface="Monotype Sorts" pitchFamily="2" charset="2"/>
              <a:buNone/>
            </a:pPr>
            <a:r>
              <a:rPr lang="en-US" altLang="zh-CN" dirty="0"/>
              <a:t>		   </a:t>
            </a:r>
            <a:r>
              <a:rPr lang="en-US" altLang="zh-CN" b="1" dirty="0"/>
              <a:t>for</a:t>
            </a:r>
            <a:r>
              <a:rPr lang="en-US" altLang="zh-CN" dirty="0"/>
              <a:t> each hash function </a:t>
            </a:r>
            <a:r>
              <a:rPr lang="en-US" altLang="zh-CN" i="1" dirty="0"/>
              <a:t>h</a:t>
            </a:r>
            <a:r>
              <a:rPr lang="en-US" altLang="zh-CN" i="1" baseline="-25000" dirty="0"/>
              <a:t>i</a:t>
            </a:r>
            <a:r>
              <a:rPr lang="en-US" altLang="zh-CN" dirty="0"/>
              <a:t>  </a:t>
            </a:r>
            <a:r>
              <a:rPr lang="en-US" altLang="zh-CN" b="1" dirty="0"/>
              <a:t>do</a:t>
            </a:r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 sz="2000" dirty="0"/>
              <a:t> 		</a:t>
            </a:r>
            <a:r>
              <a:rPr lang="en-US" altLang="zh-CN" b="1" dirty="0"/>
              <a:t>if</a:t>
            </a:r>
            <a:r>
              <a:rPr lang="en-US" altLang="zh-CN" dirty="0"/>
              <a:t> </a:t>
            </a:r>
            <a:r>
              <a:rPr lang="en-US" altLang="zh-CN" i="1" dirty="0"/>
              <a:t>h</a:t>
            </a:r>
            <a:r>
              <a:rPr lang="en-US" altLang="zh-CN" i="1" baseline="-25000" dirty="0"/>
              <a:t>i </a:t>
            </a:r>
            <a:r>
              <a:rPr lang="en-US" altLang="zh-CN" dirty="0"/>
              <a:t>(</a:t>
            </a:r>
            <a:r>
              <a:rPr lang="en-US" altLang="zh-CN" i="1" dirty="0"/>
              <a:t>r </a:t>
            </a:r>
            <a:r>
              <a:rPr lang="en-US" altLang="zh-CN" dirty="0"/>
              <a:t>) is a smaller value than  </a:t>
            </a:r>
            <a:r>
              <a:rPr lang="en-US" altLang="zh-CN" i="1" dirty="0"/>
              <a:t>M </a:t>
            </a:r>
            <a:r>
              <a:rPr lang="en-US" altLang="zh-CN" dirty="0"/>
              <a:t>(</a:t>
            </a:r>
            <a:r>
              <a:rPr lang="en-US" altLang="zh-CN" i="1" dirty="0" err="1"/>
              <a:t>i</a:t>
            </a:r>
            <a:r>
              <a:rPr lang="en-US" altLang="zh-CN" i="1" dirty="0"/>
              <a:t>, c </a:t>
            </a:r>
            <a:r>
              <a:rPr lang="en-US" altLang="zh-CN" dirty="0"/>
              <a:t>) 	</a:t>
            </a:r>
            <a:r>
              <a:rPr lang="en-US" altLang="zh-CN" b="1" dirty="0"/>
              <a:t>then</a:t>
            </a:r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			</a:t>
            </a:r>
            <a:r>
              <a:rPr lang="en-US" altLang="zh-CN" i="1" dirty="0"/>
              <a:t>M </a:t>
            </a:r>
            <a:r>
              <a:rPr lang="en-US" altLang="zh-CN" dirty="0"/>
              <a:t>(</a:t>
            </a:r>
            <a:r>
              <a:rPr lang="en-US" altLang="zh-CN" i="1" dirty="0" err="1"/>
              <a:t>i</a:t>
            </a:r>
            <a:r>
              <a:rPr lang="en-US" altLang="zh-CN" i="1" dirty="0"/>
              <a:t>, c </a:t>
            </a:r>
            <a:r>
              <a:rPr lang="en-US" altLang="zh-CN" dirty="0"/>
              <a:t>) := </a:t>
            </a:r>
            <a:r>
              <a:rPr lang="en-US" altLang="zh-CN" i="1" dirty="0"/>
              <a:t>h</a:t>
            </a:r>
            <a:r>
              <a:rPr lang="en-US" altLang="zh-CN" i="1" baseline="-25000" dirty="0"/>
              <a:t>i </a:t>
            </a:r>
            <a:r>
              <a:rPr lang="en-US" altLang="zh-CN" dirty="0"/>
              <a:t>(</a:t>
            </a:r>
            <a:r>
              <a:rPr lang="en-US" altLang="zh-CN" i="1" dirty="0"/>
              <a:t>r</a:t>
            </a:r>
            <a:r>
              <a:rPr lang="en-US" altLang="zh-CN" dirty="0"/>
              <a:t> );</a:t>
            </a:r>
          </a:p>
        </p:txBody>
      </p:sp>
      <p:sp>
        <p:nvSpPr>
          <p:cNvPr id="1030" name="TextBox 4"/>
          <p:cNvSpPr txBox="1">
            <a:spLocks noChangeArrowheads="1"/>
          </p:cNvSpPr>
          <p:nvPr/>
        </p:nvSpPr>
        <p:spPr bwMode="auto">
          <a:xfrm>
            <a:off x="4419600" y="-33338"/>
            <a:ext cx="4724400" cy="33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i="1">
                <a:solidFill>
                  <a:srgbClr val="FBFCFF"/>
                </a:solidFill>
                <a:latin typeface="Calibri" panose="020F0502020204030204" pitchFamily="34" charset="0"/>
              </a:rPr>
              <a:t>Minhashing</a:t>
            </a: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8" name="公式" r:id="rId3" imgW="114120" imgH="215640" progId="Equation.3">
                  <p:embed/>
                </p:oleObj>
              </mc:Choice>
              <mc:Fallback>
                <p:oleObj name="公式" r:id="rId3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9889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AFD0E2A-4450-47A7-8754-89B3B9033D6D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/>
              <a:t>24</a:t>
            </a:fld>
            <a:endParaRPr lang="en-US" altLang="zh-CN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4819" name="Rectangle 2"/>
          <p:cNvSpPr>
            <a:spLocks noGrp="1"/>
          </p:cNvSpPr>
          <p:nvPr>
            <p:ph type="title"/>
          </p:nvPr>
        </p:nvSpPr>
        <p:spPr>
          <a:xfrm>
            <a:off x="107504" y="404664"/>
            <a:ext cx="3581400" cy="1143000"/>
          </a:xfrm>
        </p:spPr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0101F4"/>
                </a:solidFill>
              </a:rPr>
              <a:t>Example</a:t>
            </a:r>
          </a:p>
        </p:txBody>
      </p:sp>
      <p:sp>
        <p:nvSpPr>
          <p:cNvPr id="34820" name="Text Box 3"/>
          <p:cNvSpPr txBox="1">
            <a:spLocks noChangeArrowheads="1"/>
          </p:cNvSpPr>
          <p:nvPr/>
        </p:nvSpPr>
        <p:spPr bwMode="auto">
          <a:xfrm>
            <a:off x="899592" y="1772816"/>
            <a:ext cx="2432076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Row	</a:t>
            </a:r>
            <a:r>
              <a:rPr lang="en-US" altLang="zh-CN" b="1" dirty="0">
                <a:solidFill>
                  <a:srgbClr val="FF0000"/>
                </a:solidFill>
              </a:rPr>
              <a:t>C1	C2</a:t>
            </a:r>
          </a:p>
          <a:p>
            <a:r>
              <a:rPr lang="en-US" altLang="zh-CN" dirty="0"/>
              <a:t>  1	 1	 0</a:t>
            </a:r>
          </a:p>
          <a:p>
            <a:r>
              <a:rPr lang="en-US" altLang="zh-CN" dirty="0"/>
              <a:t>  2	 0	 1</a:t>
            </a:r>
          </a:p>
          <a:p>
            <a:r>
              <a:rPr lang="en-US" altLang="zh-CN" dirty="0"/>
              <a:t>  3	 1	 1</a:t>
            </a:r>
          </a:p>
          <a:p>
            <a:r>
              <a:rPr lang="en-US" altLang="zh-CN" dirty="0"/>
              <a:t>  4	 1	 0</a:t>
            </a:r>
          </a:p>
          <a:p>
            <a:r>
              <a:rPr lang="en-US" altLang="zh-CN" dirty="0"/>
              <a:t>  5	 0	 1</a:t>
            </a:r>
          </a:p>
        </p:txBody>
      </p:sp>
      <p:sp>
        <p:nvSpPr>
          <p:cNvPr id="34821" name="Rectangle 4"/>
          <p:cNvSpPr>
            <a:spLocks noChangeArrowheads="1"/>
          </p:cNvSpPr>
          <p:nvPr/>
        </p:nvSpPr>
        <p:spPr bwMode="auto">
          <a:xfrm>
            <a:off x="1753667" y="2196678"/>
            <a:ext cx="1371600" cy="190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4822" name="Text Box 5"/>
          <p:cNvSpPr txBox="1">
            <a:spLocks noChangeArrowheads="1"/>
          </p:cNvSpPr>
          <p:nvPr/>
        </p:nvSpPr>
        <p:spPr bwMode="auto">
          <a:xfrm>
            <a:off x="822325" y="4833938"/>
            <a:ext cx="28035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dirty="0"/>
              <a:t>h</a:t>
            </a:r>
            <a:r>
              <a:rPr lang="en-US" altLang="zh-CN" dirty="0"/>
              <a:t>(</a:t>
            </a:r>
            <a:r>
              <a:rPr lang="en-US" altLang="zh-CN" i="1" dirty="0"/>
              <a:t>x</a:t>
            </a:r>
            <a:r>
              <a:rPr lang="en-US" altLang="zh-CN" dirty="0"/>
              <a:t>) = </a:t>
            </a:r>
            <a:r>
              <a:rPr lang="en-US" altLang="zh-CN" i="1" dirty="0"/>
              <a:t>x</a:t>
            </a:r>
            <a:r>
              <a:rPr lang="en-US" altLang="zh-CN" dirty="0"/>
              <a:t> mod 5</a:t>
            </a:r>
          </a:p>
          <a:p>
            <a:r>
              <a:rPr lang="en-US" altLang="zh-CN" i="1" dirty="0"/>
              <a:t>g</a:t>
            </a:r>
            <a:r>
              <a:rPr lang="en-US" altLang="zh-CN" dirty="0"/>
              <a:t>(</a:t>
            </a:r>
            <a:r>
              <a:rPr lang="en-US" altLang="zh-CN" i="1" dirty="0"/>
              <a:t>x</a:t>
            </a:r>
            <a:r>
              <a:rPr lang="en-US" altLang="zh-CN" dirty="0"/>
              <a:t>) = 2</a:t>
            </a:r>
            <a:r>
              <a:rPr lang="en-US" altLang="zh-CN" i="1" dirty="0"/>
              <a:t>x</a:t>
            </a:r>
            <a:r>
              <a:rPr lang="en-US" altLang="zh-CN" dirty="0"/>
              <a:t>+1 mod 5</a:t>
            </a:r>
          </a:p>
        </p:txBody>
      </p:sp>
      <p:sp>
        <p:nvSpPr>
          <p:cNvPr id="34823" name="Text Box 6"/>
          <p:cNvSpPr txBox="1">
            <a:spLocks noChangeArrowheads="1"/>
          </p:cNvSpPr>
          <p:nvPr/>
        </p:nvSpPr>
        <p:spPr bwMode="auto">
          <a:xfrm>
            <a:off x="4572000" y="1973263"/>
            <a:ext cx="30384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dirty="0"/>
              <a:t>h</a:t>
            </a:r>
            <a:r>
              <a:rPr lang="en-US" altLang="zh-CN" dirty="0"/>
              <a:t>(1) = 1	</a:t>
            </a:r>
            <a:r>
              <a:rPr lang="en-US" altLang="zh-CN" dirty="0">
                <a:solidFill>
                  <a:srgbClr val="FF0066"/>
                </a:solidFill>
              </a:rPr>
              <a:t>1</a:t>
            </a:r>
            <a:r>
              <a:rPr lang="en-US" altLang="zh-CN" dirty="0"/>
              <a:t>	-</a:t>
            </a:r>
          </a:p>
          <a:p>
            <a:r>
              <a:rPr lang="en-US" altLang="zh-CN" i="1" dirty="0"/>
              <a:t>g</a:t>
            </a:r>
            <a:r>
              <a:rPr lang="en-US" altLang="zh-CN" dirty="0"/>
              <a:t>(1) = 3	</a:t>
            </a:r>
            <a:r>
              <a:rPr lang="en-US" altLang="zh-CN" dirty="0">
                <a:solidFill>
                  <a:srgbClr val="FF0066"/>
                </a:solidFill>
              </a:rPr>
              <a:t>3</a:t>
            </a:r>
            <a:r>
              <a:rPr lang="en-US" altLang="zh-CN" dirty="0"/>
              <a:t>	-</a:t>
            </a:r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4572000" y="2811463"/>
            <a:ext cx="30940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dirty="0"/>
              <a:t>h</a:t>
            </a:r>
            <a:r>
              <a:rPr lang="en-US" altLang="zh-CN" dirty="0"/>
              <a:t>(2) = 2	1	</a:t>
            </a:r>
            <a:r>
              <a:rPr lang="en-US" altLang="zh-CN" dirty="0">
                <a:solidFill>
                  <a:srgbClr val="FF0066"/>
                </a:solidFill>
              </a:rPr>
              <a:t>2</a:t>
            </a:r>
          </a:p>
          <a:p>
            <a:r>
              <a:rPr lang="en-US" altLang="zh-CN" i="1" dirty="0"/>
              <a:t>g</a:t>
            </a:r>
            <a:r>
              <a:rPr lang="en-US" altLang="zh-CN" dirty="0"/>
              <a:t>(2) = 0	3	</a:t>
            </a:r>
            <a:r>
              <a:rPr lang="en-US" altLang="zh-CN" dirty="0">
                <a:solidFill>
                  <a:srgbClr val="FF0066"/>
                </a:solidFill>
              </a:rPr>
              <a:t>0</a:t>
            </a:r>
          </a:p>
        </p:txBody>
      </p:sp>
      <p:sp>
        <p:nvSpPr>
          <p:cNvPr id="45064" name="Text Box 8"/>
          <p:cNvSpPr txBox="1">
            <a:spLocks noChangeArrowheads="1"/>
          </p:cNvSpPr>
          <p:nvPr/>
        </p:nvSpPr>
        <p:spPr bwMode="auto">
          <a:xfrm>
            <a:off x="4572000" y="3802063"/>
            <a:ext cx="30940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/>
              <a:t>h</a:t>
            </a:r>
            <a:r>
              <a:rPr lang="en-US" altLang="zh-CN"/>
              <a:t>(3) = 3	1	2</a:t>
            </a:r>
          </a:p>
          <a:p>
            <a:r>
              <a:rPr lang="en-US" altLang="zh-CN" i="1"/>
              <a:t>g</a:t>
            </a:r>
            <a:r>
              <a:rPr lang="en-US" altLang="zh-CN"/>
              <a:t>(3) = 2	</a:t>
            </a:r>
            <a:r>
              <a:rPr lang="en-US" altLang="zh-CN">
                <a:solidFill>
                  <a:srgbClr val="FF0066"/>
                </a:solidFill>
              </a:rPr>
              <a:t>2</a:t>
            </a:r>
            <a:r>
              <a:rPr lang="en-US" altLang="zh-CN"/>
              <a:t>	0</a:t>
            </a:r>
          </a:p>
        </p:txBody>
      </p:sp>
      <p:sp>
        <p:nvSpPr>
          <p:cNvPr id="45065" name="Text Box 9"/>
          <p:cNvSpPr txBox="1">
            <a:spLocks noChangeArrowheads="1"/>
          </p:cNvSpPr>
          <p:nvPr/>
        </p:nvSpPr>
        <p:spPr bwMode="auto">
          <a:xfrm>
            <a:off x="4572000" y="4716463"/>
            <a:ext cx="30940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/>
              <a:t>h</a:t>
            </a:r>
            <a:r>
              <a:rPr lang="en-US" altLang="zh-CN"/>
              <a:t>(4) = 4	1	2</a:t>
            </a:r>
          </a:p>
          <a:p>
            <a:r>
              <a:rPr lang="en-US" altLang="zh-CN" i="1"/>
              <a:t>g</a:t>
            </a:r>
            <a:r>
              <a:rPr lang="en-US" altLang="zh-CN"/>
              <a:t>(4) = 4	2	0</a:t>
            </a:r>
          </a:p>
        </p:txBody>
      </p:sp>
      <p:sp>
        <p:nvSpPr>
          <p:cNvPr id="45066" name="Text Box 10"/>
          <p:cNvSpPr txBox="1">
            <a:spLocks noChangeArrowheads="1"/>
          </p:cNvSpPr>
          <p:nvPr/>
        </p:nvSpPr>
        <p:spPr bwMode="auto">
          <a:xfrm>
            <a:off x="4572000" y="5630863"/>
            <a:ext cx="30940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/>
              <a:t>h</a:t>
            </a:r>
            <a:r>
              <a:rPr lang="en-US" altLang="zh-CN"/>
              <a:t>(5) = 0	1	</a:t>
            </a:r>
            <a:r>
              <a:rPr lang="en-US" altLang="zh-CN">
                <a:solidFill>
                  <a:srgbClr val="FF0066"/>
                </a:solidFill>
              </a:rPr>
              <a:t>0</a:t>
            </a:r>
          </a:p>
          <a:p>
            <a:r>
              <a:rPr lang="en-US" altLang="zh-CN" i="1"/>
              <a:t>g</a:t>
            </a:r>
            <a:r>
              <a:rPr lang="en-US" altLang="zh-CN"/>
              <a:t>(5) = 1	2	0</a:t>
            </a:r>
          </a:p>
        </p:txBody>
      </p:sp>
      <p:sp>
        <p:nvSpPr>
          <p:cNvPr id="34828" name="Text Box 11"/>
          <p:cNvSpPr txBox="1">
            <a:spLocks noChangeArrowheads="1"/>
          </p:cNvSpPr>
          <p:nvPr/>
        </p:nvSpPr>
        <p:spPr bwMode="auto">
          <a:xfrm>
            <a:off x="6091237" y="1444858"/>
            <a:ext cx="17860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FF0000"/>
                </a:solidFill>
              </a:rPr>
              <a:t>Sig1	Sig2</a:t>
            </a:r>
          </a:p>
        </p:txBody>
      </p:sp>
      <p:sp>
        <p:nvSpPr>
          <p:cNvPr id="34829" name="TextBox 4"/>
          <p:cNvSpPr txBox="1">
            <a:spLocks noChangeArrowheads="1"/>
          </p:cNvSpPr>
          <p:nvPr/>
        </p:nvSpPr>
        <p:spPr bwMode="auto">
          <a:xfrm>
            <a:off x="4419600" y="-33338"/>
            <a:ext cx="4724400" cy="33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i="1">
                <a:solidFill>
                  <a:srgbClr val="FBFCFF"/>
                </a:solidFill>
                <a:latin typeface="Calibri" panose="020F0502020204030204" pitchFamily="34" charset="0"/>
              </a:rPr>
              <a:t>Minhashing</a:t>
            </a:r>
          </a:p>
        </p:txBody>
      </p:sp>
    </p:spTree>
    <p:extLst>
      <p:ext uri="{BB962C8B-B14F-4D97-AF65-F5344CB8AC3E}">
        <p14:creationId xmlns:p14="http://schemas.microsoft.com/office/powerpoint/2010/main" val="183676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3" grpId="0" autoUpdateAnimBg="0"/>
      <p:bldP spid="45064" grpId="0" autoUpdateAnimBg="0"/>
      <p:bldP spid="45065" grpId="0" autoUpdateAnimBg="0"/>
      <p:bldP spid="45066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55776" y="2708920"/>
            <a:ext cx="357982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局部敏感哈希</a:t>
            </a:r>
            <a:endParaRPr lang="en-US" altLang="zh-CN" sz="4400" b="1" dirty="0">
              <a:solidFill>
                <a:srgbClr val="0101F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4400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4400" dirty="0">
              <a:solidFill>
                <a:srgbClr val="0101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562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EAA17804-755D-4B91-BE85-954254B92B84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/>
              <a:t>26</a:t>
            </a:fld>
            <a:endParaRPr lang="en-US" altLang="zh-CN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7891" name="Rectangle 2"/>
          <p:cNvSpPr>
            <a:spLocks noGrp="1"/>
          </p:cNvSpPr>
          <p:nvPr>
            <p:ph type="title"/>
          </p:nvPr>
        </p:nvSpPr>
        <p:spPr>
          <a:xfrm>
            <a:off x="179512" y="548680"/>
            <a:ext cx="8229600" cy="769937"/>
          </a:xfrm>
        </p:spPr>
        <p:txBody>
          <a:bodyPr/>
          <a:lstStyle/>
          <a:p>
            <a:pPr eaLnBrk="1" hangingPunct="1"/>
            <a:r>
              <a:rPr lang="zh-CN" altLang="en-US" sz="4000" b="1" dirty="0"/>
              <a:t>相似文档检索</a:t>
            </a:r>
            <a:endParaRPr lang="en-US" altLang="zh-CN" sz="4000" b="1" dirty="0"/>
          </a:p>
        </p:txBody>
      </p:sp>
      <p:sp>
        <p:nvSpPr>
          <p:cNvPr id="37892" name="Rectangle 3"/>
          <p:cNvSpPr>
            <a:spLocks noGrp="1"/>
          </p:cNvSpPr>
          <p:nvPr>
            <p:ph type="body" idx="1"/>
          </p:nvPr>
        </p:nvSpPr>
        <p:spPr>
          <a:xfrm>
            <a:off x="685800" y="1557338"/>
            <a:ext cx="8153400" cy="4038600"/>
          </a:xfrm>
        </p:spPr>
        <p:txBody>
          <a:bodyPr/>
          <a:lstStyle/>
          <a:p>
            <a:pPr eaLnBrk="1" hangingPunct="1"/>
            <a:r>
              <a:rPr lang="en-US" altLang="zh-CN" dirty="0"/>
              <a:t>Suppose we have, in main memory, data representing a large number of objects.</a:t>
            </a:r>
          </a:p>
          <a:p>
            <a:pPr lvl="1" eaLnBrk="1" hangingPunct="1"/>
            <a:r>
              <a:rPr lang="en-US" altLang="zh-CN" dirty="0"/>
              <a:t>May be the objects </a:t>
            </a:r>
            <a:r>
              <a:rPr lang="en-US" altLang="zh-CN" dirty="0">
                <a:solidFill>
                  <a:srgbClr val="0101F4"/>
                </a:solidFill>
              </a:rPr>
              <a:t>themselves</a:t>
            </a:r>
            <a:r>
              <a:rPr lang="en-US" altLang="zh-CN" dirty="0"/>
              <a:t> .</a:t>
            </a:r>
          </a:p>
          <a:p>
            <a:pPr lvl="1" eaLnBrk="1" hangingPunct="1"/>
            <a:r>
              <a:rPr lang="en-US" altLang="zh-CN" dirty="0"/>
              <a:t>May be signatures as in </a:t>
            </a:r>
            <a:r>
              <a:rPr lang="en-US" altLang="zh-CN" dirty="0" err="1">
                <a:solidFill>
                  <a:srgbClr val="0101F4"/>
                </a:solidFill>
              </a:rPr>
              <a:t>minhashing</a:t>
            </a:r>
            <a:r>
              <a:rPr lang="en-US" altLang="zh-CN" dirty="0"/>
              <a:t>.</a:t>
            </a:r>
          </a:p>
          <a:p>
            <a:pPr lvl="1" eaLnBrk="1" hangingPunct="1"/>
            <a:endParaRPr lang="en-US" altLang="zh-CN" dirty="0"/>
          </a:p>
          <a:p>
            <a:pPr eaLnBrk="1" hangingPunct="1"/>
            <a:r>
              <a:rPr lang="en-US" altLang="zh-CN" dirty="0"/>
              <a:t>We want to compare each to each, finding those </a:t>
            </a:r>
            <a:r>
              <a:rPr lang="en-US" altLang="zh-CN" dirty="0">
                <a:solidFill>
                  <a:srgbClr val="FF0000"/>
                </a:solidFill>
              </a:rPr>
              <a:t>pairs</a:t>
            </a:r>
            <a:r>
              <a:rPr lang="en-US" altLang="zh-CN" dirty="0"/>
              <a:t> that are </a:t>
            </a:r>
            <a:r>
              <a:rPr lang="en-US" altLang="zh-CN" dirty="0">
                <a:solidFill>
                  <a:srgbClr val="FF0000"/>
                </a:solidFill>
              </a:rPr>
              <a:t>sufficiently similar.</a:t>
            </a:r>
          </a:p>
        </p:txBody>
      </p:sp>
      <p:sp>
        <p:nvSpPr>
          <p:cNvPr id="37893" name="TextBox 4"/>
          <p:cNvSpPr txBox="1">
            <a:spLocks noChangeArrowheads="1"/>
          </p:cNvSpPr>
          <p:nvPr/>
        </p:nvSpPr>
        <p:spPr bwMode="auto">
          <a:xfrm>
            <a:off x="4419600" y="-33338"/>
            <a:ext cx="4724400" cy="33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i="1">
                <a:solidFill>
                  <a:srgbClr val="FBFCFF"/>
                </a:solidFill>
                <a:latin typeface="Calibri" panose="020F0502020204030204" pitchFamily="34" charset="0"/>
              </a:rPr>
              <a:t>Locality-Sensitive Hashing</a:t>
            </a:r>
          </a:p>
        </p:txBody>
      </p:sp>
    </p:spTree>
    <p:extLst>
      <p:ext uri="{BB962C8B-B14F-4D97-AF65-F5344CB8AC3E}">
        <p14:creationId xmlns:p14="http://schemas.microsoft.com/office/powerpoint/2010/main" val="381323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2285784A-A797-4CA5-9412-25A76E2B74F3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/>
              <a:t>27</a:t>
            </a:fld>
            <a:endParaRPr lang="en-US" altLang="zh-CN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8915" name="Rectangle 2"/>
          <p:cNvSpPr>
            <a:spLocks noGrp="1"/>
          </p:cNvSpPr>
          <p:nvPr>
            <p:ph type="title"/>
          </p:nvPr>
        </p:nvSpPr>
        <p:spPr>
          <a:xfrm>
            <a:off x="395536" y="484847"/>
            <a:ext cx="8229600" cy="764516"/>
          </a:xfrm>
        </p:spPr>
        <p:txBody>
          <a:bodyPr/>
          <a:lstStyle/>
          <a:p>
            <a:pPr algn="l" eaLnBrk="1" hangingPunct="1"/>
            <a:r>
              <a:rPr lang="zh-CN" altLang="en-US" sz="4000" b="1" dirty="0"/>
              <a:t>枚举所有对是非常困难的</a:t>
            </a:r>
            <a:endParaRPr lang="en-US" altLang="zh-CN" sz="4000" b="1" dirty="0"/>
          </a:p>
        </p:txBody>
      </p:sp>
      <p:sp>
        <p:nvSpPr>
          <p:cNvPr id="38916" name="Rectangle 3"/>
          <p:cNvSpPr>
            <a:spLocks noGrp="1"/>
          </p:cNvSpPr>
          <p:nvPr>
            <p:ph type="body" idx="1"/>
          </p:nvPr>
        </p:nvSpPr>
        <p:spPr>
          <a:xfrm>
            <a:off x="457200" y="1430997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CN" dirty="0"/>
              <a:t>While the </a:t>
            </a:r>
            <a:r>
              <a:rPr lang="en-US" altLang="zh-CN" dirty="0">
                <a:solidFill>
                  <a:srgbClr val="FF0000"/>
                </a:solidFill>
              </a:rPr>
              <a:t>signatures</a:t>
            </a:r>
            <a:r>
              <a:rPr lang="en-US" altLang="zh-CN" dirty="0"/>
              <a:t> of all columns may fit in main memory, comparing the signatures of </a:t>
            </a:r>
            <a:r>
              <a:rPr lang="en-US" altLang="zh-CN" dirty="0">
                <a:solidFill>
                  <a:srgbClr val="FF0000"/>
                </a:solidFill>
              </a:rPr>
              <a:t>all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pairs</a:t>
            </a:r>
            <a:r>
              <a:rPr lang="en-US" altLang="zh-CN" dirty="0"/>
              <a:t> of columns is </a:t>
            </a:r>
            <a:r>
              <a:rPr lang="en-US" altLang="zh-CN" dirty="0">
                <a:solidFill>
                  <a:srgbClr val="FF0000"/>
                </a:solidFill>
              </a:rPr>
              <a:t>quadratic</a:t>
            </a:r>
            <a:r>
              <a:rPr lang="en-US" altLang="zh-CN" dirty="0"/>
              <a:t> in the number of columns.</a:t>
            </a:r>
          </a:p>
          <a:p>
            <a:pPr eaLnBrk="1" hangingPunct="1"/>
            <a:r>
              <a:rPr lang="en-US" altLang="zh-CN" dirty="0">
                <a:solidFill>
                  <a:srgbClr val="0101F4"/>
                </a:solidFill>
              </a:rPr>
              <a:t>Example</a:t>
            </a:r>
            <a:r>
              <a:rPr lang="en-US" altLang="zh-CN" dirty="0"/>
              <a:t>: 10</a:t>
            </a:r>
            <a:r>
              <a:rPr lang="en-US" altLang="zh-CN" baseline="30000" dirty="0"/>
              <a:t>6</a:t>
            </a:r>
            <a:r>
              <a:rPr lang="en-US" altLang="zh-CN" dirty="0"/>
              <a:t> columns implies 5*10</a:t>
            </a:r>
            <a:r>
              <a:rPr lang="en-US" altLang="zh-CN" baseline="30000" dirty="0"/>
              <a:t>11</a:t>
            </a:r>
            <a:r>
              <a:rPr lang="en-US" altLang="zh-CN" dirty="0"/>
              <a:t> column-comparisons.</a:t>
            </a:r>
          </a:p>
          <a:p>
            <a:pPr eaLnBrk="1" hangingPunct="1"/>
            <a:r>
              <a:rPr lang="en-US" altLang="zh-CN" dirty="0"/>
              <a:t>At 1 microsecond/comparison: 6 days.</a:t>
            </a:r>
          </a:p>
        </p:txBody>
      </p:sp>
      <p:sp>
        <p:nvSpPr>
          <p:cNvPr id="38917" name="TextBox 4"/>
          <p:cNvSpPr txBox="1">
            <a:spLocks noChangeArrowheads="1"/>
          </p:cNvSpPr>
          <p:nvPr/>
        </p:nvSpPr>
        <p:spPr bwMode="auto">
          <a:xfrm>
            <a:off x="4419600" y="-33338"/>
            <a:ext cx="4724400" cy="33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i="1">
                <a:solidFill>
                  <a:srgbClr val="FBFCFF"/>
                </a:solidFill>
                <a:latin typeface="Calibri" panose="020F0502020204030204" pitchFamily="34" charset="0"/>
              </a:rPr>
              <a:t>Locality-Sensitive Hashing</a:t>
            </a:r>
          </a:p>
        </p:txBody>
      </p:sp>
    </p:spTree>
    <p:extLst>
      <p:ext uri="{BB962C8B-B14F-4D97-AF65-F5344CB8AC3E}">
        <p14:creationId xmlns:p14="http://schemas.microsoft.com/office/powerpoint/2010/main" val="829060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6D9D5EAC-A78C-4DE5-B2A9-3032D222CC05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/>
              <a:t>28</a:t>
            </a:fld>
            <a:endParaRPr lang="en-US" altLang="zh-CN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9939" name="Rectangle 2"/>
          <p:cNvSpPr>
            <a:spLocks noGrp="1"/>
          </p:cNvSpPr>
          <p:nvPr>
            <p:ph type="title"/>
          </p:nvPr>
        </p:nvSpPr>
        <p:spPr>
          <a:xfrm>
            <a:off x="304800" y="3802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z="4000" b="1" dirty="0"/>
              <a:t>Locality-Sensitive Hashing</a:t>
            </a:r>
          </a:p>
        </p:txBody>
      </p:sp>
      <p:sp>
        <p:nvSpPr>
          <p:cNvPr id="3994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General idea: </a:t>
            </a:r>
            <a:r>
              <a:rPr lang="en-US" altLang="zh-CN" dirty="0"/>
              <a:t>Use a function f(</a:t>
            </a:r>
            <a:r>
              <a:rPr lang="en-US" altLang="zh-CN" dirty="0" err="1"/>
              <a:t>x,y</a:t>
            </a:r>
            <a:r>
              <a:rPr lang="en-US" altLang="zh-CN" dirty="0"/>
              <a:t>) that tells whether or not </a:t>
            </a:r>
            <a:r>
              <a:rPr lang="en-US" altLang="zh-CN" i="1" dirty="0"/>
              <a:t>x</a:t>
            </a:r>
            <a:r>
              <a:rPr lang="en-US" altLang="zh-CN" dirty="0"/>
              <a:t>  and </a:t>
            </a:r>
            <a:r>
              <a:rPr lang="en-US" altLang="zh-CN" i="1" dirty="0"/>
              <a:t>y</a:t>
            </a:r>
            <a:r>
              <a:rPr lang="en-US" altLang="zh-CN" dirty="0"/>
              <a:t>  is a </a:t>
            </a:r>
            <a:r>
              <a:rPr lang="en-US" altLang="zh-CN" i="1" dirty="0">
                <a:solidFill>
                  <a:srgbClr val="FF0000"/>
                </a:solidFill>
              </a:rPr>
              <a:t>candidate pair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: a pair of elements whose similarity must be evaluated.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For </a:t>
            </a:r>
            <a:r>
              <a:rPr lang="en-US" altLang="zh-CN" dirty="0" err="1">
                <a:solidFill>
                  <a:srgbClr val="FF0000"/>
                </a:solidFill>
              </a:rPr>
              <a:t>minhash</a:t>
            </a:r>
            <a:r>
              <a:rPr lang="en-US" altLang="zh-CN" dirty="0">
                <a:solidFill>
                  <a:srgbClr val="FF0000"/>
                </a:solidFill>
              </a:rPr>
              <a:t> matrices: </a:t>
            </a:r>
            <a:r>
              <a:rPr lang="en-US" altLang="zh-CN" dirty="0"/>
              <a:t>Hash columns to many </a:t>
            </a:r>
            <a:r>
              <a:rPr lang="en-US" altLang="zh-CN" dirty="0">
                <a:solidFill>
                  <a:srgbClr val="0101F4"/>
                </a:solidFill>
              </a:rPr>
              <a:t>buckets</a:t>
            </a:r>
            <a:r>
              <a:rPr lang="en-US" altLang="zh-CN" dirty="0"/>
              <a:t>, and make </a:t>
            </a:r>
            <a:r>
              <a:rPr lang="en-US" altLang="zh-CN" dirty="0">
                <a:solidFill>
                  <a:srgbClr val="0101F4"/>
                </a:solidFill>
              </a:rPr>
              <a:t>elements of the same bucket candidate pairs.</a:t>
            </a:r>
          </a:p>
        </p:txBody>
      </p:sp>
      <p:sp>
        <p:nvSpPr>
          <p:cNvPr id="39941" name="TextBox 4"/>
          <p:cNvSpPr txBox="1">
            <a:spLocks noChangeArrowheads="1"/>
          </p:cNvSpPr>
          <p:nvPr/>
        </p:nvSpPr>
        <p:spPr bwMode="auto">
          <a:xfrm>
            <a:off x="4419600" y="-33338"/>
            <a:ext cx="4724400" cy="33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i="1">
                <a:solidFill>
                  <a:srgbClr val="FBFCFF"/>
                </a:solidFill>
                <a:latin typeface="Calibri" panose="020F0502020204030204" pitchFamily="34" charset="0"/>
              </a:rPr>
              <a:t>Locality-Sensitive Hashing</a:t>
            </a:r>
          </a:p>
        </p:txBody>
      </p:sp>
    </p:spTree>
    <p:extLst>
      <p:ext uri="{BB962C8B-B14F-4D97-AF65-F5344CB8AC3E}">
        <p14:creationId xmlns:p14="http://schemas.microsoft.com/office/powerpoint/2010/main" val="2921575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409277C0-D2B8-471C-8A2A-6BD7B3206BE1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/>
              <a:t>29</a:t>
            </a:fld>
            <a:endParaRPr lang="en-US" altLang="zh-CN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0963" name="Rectangle 2"/>
          <p:cNvSpPr>
            <a:spLocks noGrp="1"/>
          </p:cNvSpPr>
          <p:nvPr>
            <p:ph type="title"/>
          </p:nvPr>
        </p:nvSpPr>
        <p:spPr>
          <a:xfrm>
            <a:off x="179512" y="541003"/>
            <a:ext cx="8857108" cy="575345"/>
          </a:xfrm>
        </p:spPr>
        <p:txBody>
          <a:bodyPr/>
          <a:lstStyle/>
          <a:p>
            <a:pPr algn="l" eaLnBrk="1" hangingPunct="1"/>
            <a:r>
              <a:rPr lang="en-US" altLang="zh-CN" sz="3200" b="1" dirty="0"/>
              <a:t>Candidate Generation From </a:t>
            </a:r>
            <a:r>
              <a:rPr lang="en-US" altLang="zh-CN" sz="3200" b="1" dirty="0" err="1"/>
              <a:t>Minhash</a:t>
            </a:r>
            <a:r>
              <a:rPr lang="en-US" altLang="zh-CN" sz="3200" b="1" dirty="0"/>
              <a:t> Signatures</a:t>
            </a:r>
          </a:p>
        </p:txBody>
      </p:sp>
      <p:sp>
        <p:nvSpPr>
          <p:cNvPr id="40964" name="Rectangle 3"/>
          <p:cNvSpPr>
            <a:spLocks noGrp="1"/>
          </p:cNvSpPr>
          <p:nvPr>
            <p:ph type="body" idx="1"/>
          </p:nvPr>
        </p:nvSpPr>
        <p:spPr>
          <a:xfrm>
            <a:off x="609600" y="1557338"/>
            <a:ext cx="7772400" cy="4191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 a similarity threshold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fraction &lt; 1.</a:t>
            </a:r>
          </a:p>
          <a:p>
            <a:pPr eaLnBrk="1" hangingPunct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pair of columns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and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candidate pair</a:t>
            </a:r>
            <a:r>
              <a:rPr lang="en-US" altLang="zh-CN" i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their signatures agree in at least fraction </a:t>
            </a:r>
            <a:r>
              <a:rPr lang="en-US" altLang="zh-CN" i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rows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eaLnBrk="1" hangingPunct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I.e.,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=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 for at least fraction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values of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0965" name="TextBox 4"/>
          <p:cNvSpPr txBox="1">
            <a:spLocks noChangeArrowheads="1"/>
          </p:cNvSpPr>
          <p:nvPr/>
        </p:nvSpPr>
        <p:spPr bwMode="auto">
          <a:xfrm>
            <a:off x="4419600" y="-33338"/>
            <a:ext cx="4724400" cy="33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i="1">
                <a:solidFill>
                  <a:srgbClr val="FBFCFF"/>
                </a:solidFill>
                <a:latin typeface="Calibri" panose="020F0502020204030204" pitchFamily="34" charset="0"/>
              </a:rPr>
              <a:t>Locality-Sensitive Hashing</a:t>
            </a:r>
          </a:p>
        </p:txBody>
      </p:sp>
    </p:spTree>
    <p:extLst>
      <p:ext uri="{BB962C8B-B14F-4D97-AF65-F5344CB8AC3E}">
        <p14:creationId xmlns:p14="http://schemas.microsoft.com/office/powerpoint/2010/main" val="1843664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>
          <a:xfrm>
            <a:off x="539552" y="4487505"/>
            <a:ext cx="7394255" cy="576064"/>
          </a:xfrm>
        </p:spPr>
        <p:txBody>
          <a:bodyPr/>
          <a:lstStyle/>
          <a:p>
            <a:pPr marL="0" indent="0"/>
            <a:r>
              <a:rPr lang="zh-CN" altLang="en-US" sz="2100" b="1" dirty="0">
                <a:latin typeface="+mn-lt"/>
                <a:cs typeface="+mn-ea"/>
                <a:sym typeface="+mn-lt"/>
              </a:rPr>
              <a:t>大数据挖掘面临的一些问题</a:t>
            </a:r>
            <a:r>
              <a:rPr lang="en-US" altLang="zh-CN" sz="2100" b="1" dirty="0">
                <a:latin typeface="+mn-lt"/>
                <a:cs typeface="+mn-ea"/>
                <a:sym typeface="+mn-lt"/>
              </a:rPr>
              <a:t>: </a:t>
            </a:r>
          </a:p>
          <a:p>
            <a:pPr marL="0" indent="0"/>
            <a:br>
              <a:rPr lang="en-US" altLang="zh-CN" sz="2100" dirty="0">
                <a:latin typeface="+mn-lt"/>
                <a:cs typeface="+mn-ea"/>
                <a:sym typeface="+mn-lt"/>
              </a:rPr>
            </a:br>
            <a:endParaRPr lang="zh-CN" altLang="en-US" sz="2100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1560" y="5013176"/>
            <a:ext cx="4572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zh-CN" altLang="en-US" sz="2100" dirty="0">
                <a:cs typeface="+mn-ea"/>
                <a:sym typeface="+mn-lt"/>
              </a:rPr>
              <a:t>高维诅咒问题</a:t>
            </a:r>
            <a:endParaRPr lang="en-US" altLang="zh-CN" sz="2100" dirty="0">
              <a:cs typeface="+mn-ea"/>
              <a:sym typeface="+mn-lt"/>
            </a:endParaRPr>
          </a:p>
          <a:p>
            <a:pPr marL="257175" indent="-257175">
              <a:buFont typeface="+mj-lt"/>
              <a:buAutoNum type="arabicPeriod"/>
            </a:pPr>
            <a:r>
              <a:rPr lang="zh-CN" altLang="en-US" sz="2100" dirty="0">
                <a:cs typeface="+mn-ea"/>
                <a:sym typeface="+mn-lt"/>
              </a:rPr>
              <a:t>存储问题</a:t>
            </a:r>
            <a:endParaRPr lang="en-US" altLang="zh-CN" sz="2100" dirty="0">
              <a:cs typeface="+mn-ea"/>
              <a:sym typeface="+mn-lt"/>
            </a:endParaRPr>
          </a:p>
          <a:p>
            <a:pPr marL="257175" indent="-257175">
              <a:buFont typeface="+mj-lt"/>
              <a:buAutoNum type="arabicPeriod"/>
            </a:pPr>
            <a:r>
              <a:rPr lang="zh-CN" altLang="en-US" sz="2100" dirty="0">
                <a:cs typeface="+mn-ea"/>
                <a:sym typeface="+mn-lt"/>
              </a:rPr>
              <a:t>检索速度问题</a:t>
            </a:r>
            <a:endParaRPr lang="zh-CN" altLang="en-US" sz="1350" dirty="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3528" y="1154092"/>
            <a:ext cx="87129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cs typeface="+mn-ea"/>
                <a:sym typeface="+mn-lt"/>
              </a:rPr>
              <a:t>Wal-Mart: 267 million items/day; 4PB data warehouse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cs typeface="+mn-ea"/>
                <a:sym typeface="+mn-lt"/>
              </a:rPr>
              <a:t>Sloan Digital Sky Survey: New Mexico telescope captures 200 GB image data/day</a:t>
            </a:r>
            <a:r>
              <a:rPr lang="en-US" altLang="zh-CN" sz="2000" dirty="0">
                <a:cs typeface="+mn-ea"/>
                <a:sym typeface="+mn-lt"/>
              </a:rPr>
              <a:t> </a:t>
            </a:r>
            <a:br>
              <a:rPr lang="en-US" altLang="zh-CN" sz="2000" dirty="0">
                <a:cs typeface="+mn-ea"/>
                <a:sym typeface="+mn-lt"/>
              </a:rPr>
            </a:br>
            <a:endParaRPr lang="zh-CN" altLang="en-US" sz="2000" dirty="0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60569"/>
            <a:ext cx="4783045" cy="229652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3528" y="332656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101F4"/>
                </a:solidFill>
              </a:rPr>
              <a:t>为什么我们需要哈希技术</a:t>
            </a:r>
            <a:r>
              <a:rPr lang="en-US" altLang="zh-CN" sz="2800" b="1" dirty="0">
                <a:solidFill>
                  <a:srgbClr val="0101F4"/>
                </a:solidFill>
              </a:rPr>
              <a:t>?</a:t>
            </a:r>
            <a:endParaRPr lang="zh-CN" altLang="en-US" sz="2800" b="1" dirty="0">
              <a:solidFill>
                <a:srgbClr val="0101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685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28318003-CACF-46FD-B476-F86A5A9C1A48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/>
              <a:t>30</a:t>
            </a:fld>
            <a:endParaRPr lang="en-US" altLang="zh-CN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1987" name="Rectangle 2"/>
          <p:cNvSpPr>
            <a:spLocks noGrp="1"/>
          </p:cNvSpPr>
          <p:nvPr>
            <p:ph type="title"/>
          </p:nvPr>
        </p:nvSpPr>
        <p:spPr>
          <a:xfrm>
            <a:off x="154515" y="548680"/>
            <a:ext cx="8532813" cy="744538"/>
          </a:xfrm>
        </p:spPr>
        <p:txBody>
          <a:bodyPr/>
          <a:lstStyle/>
          <a:p>
            <a:pPr eaLnBrk="1" hangingPunct="1"/>
            <a:r>
              <a:rPr lang="en-US" altLang="zh-CN" sz="4000" b="1" dirty="0"/>
              <a:t>LSH</a:t>
            </a:r>
          </a:p>
        </p:txBody>
      </p:sp>
      <p:sp>
        <p:nvSpPr>
          <p:cNvPr id="41988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3340968"/>
          </a:xfr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rgbClr val="0101F4"/>
                </a:solidFill>
              </a:rPr>
              <a:t>基本思想</a:t>
            </a:r>
            <a:r>
              <a:rPr lang="en-US" altLang="zh-CN" dirty="0">
                <a:solidFill>
                  <a:srgbClr val="0101F4"/>
                </a:solidFill>
              </a:rPr>
              <a:t>: </a:t>
            </a:r>
            <a:r>
              <a:rPr lang="en-US" altLang="zh-CN" dirty="0"/>
              <a:t>hash columns of signature matrix </a:t>
            </a:r>
            <a:r>
              <a:rPr lang="en-US" altLang="zh-CN" i="1" dirty="0"/>
              <a:t>M</a:t>
            </a:r>
            <a:r>
              <a:rPr lang="en-US" altLang="zh-CN" dirty="0"/>
              <a:t>  several times.</a:t>
            </a:r>
          </a:p>
          <a:p>
            <a:pPr eaLnBrk="1" hangingPunct="1"/>
            <a:r>
              <a:rPr lang="en-US" altLang="zh-CN" dirty="0"/>
              <a:t>Arrange that (only) similar columns are likely to hash to the same bucket.</a:t>
            </a:r>
          </a:p>
          <a:p>
            <a:pPr eaLnBrk="1" hangingPunct="1"/>
            <a:r>
              <a:rPr lang="en-US" altLang="zh-CN" dirty="0"/>
              <a:t>Candidate pairs are those that hash </a:t>
            </a:r>
            <a:r>
              <a:rPr lang="en-US" altLang="zh-CN" dirty="0">
                <a:solidFill>
                  <a:srgbClr val="FF0000"/>
                </a:solidFill>
              </a:rPr>
              <a:t>at least once</a:t>
            </a:r>
            <a:r>
              <a:rPr lang="en-US" altLang="zh-CN" dirty="0"/>
              <a:t> to the same bucket.</a:t>
            </a:r>
          </a:p>
        </p:txBody>
      </p:sp>
      <p:sp>
        <p:nvSpPr>
          <p:cNvPr id="41989" name="TextBox 4"/>
          <p:cNvSpPr txBox="1">
            <a:spLocks noChangeArrowheads="1"/>
          </p:cNvSpPr>
          <p:nvPr/>
        </p:nvSpPr>
        <p:spPr bwMode="auto">
          <a:xfrm>
            <a:off x="4419600" y="-33338"/>
            <a:ext cx="4724400" cy="33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i="1">
                <a:solidFill>
                  <a:srgbClr val="FBFCFF"/>
                </a:solidFill>
                <a:latin typeface="Calibri" panose="020F0502020204030204" pitchFamily="34" charset="0"/>
              </a:rPr>
              <a:t>Locality-Sensitive Hashing</a:t>
            </a:r>
          </a:p>
        </p:txBody>
      </p:sp>
      <p:sp>
        <p:nvSpPr>
          <p:cNvPr id="3" name="矩形 2"/>
          <p:cNvSpPr/>
          <p:nvPr/>
        </p:nvSpPr>
        <p:spPr>
          <a:xfrm>
            <a:off x="611560" y="5013176"/>
            <a:ext cx="7704856" cy="1101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3200" dirty="0">
                <a:solidFill>
                  <a:srgbClr val="0101F4"/>
                </a:solidFill>
              </a:rPr>
              <a:t>Trick</a:t>
            </a:r>
            <a:r>
              <a:rPr lang="en-US" altLang="zh-CN" sz="3200" dirty="0">
                <a:solidFill>
                  <a:prstClr val="black"/>
                </a:solidFill>
              </a:rPr>
              <a:t>: divide signature rows into bands.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zh-CN" sz="2800" dirty="0">
                <a:solidFill>
                  <a:prstClr val="black"/>
                </a:solidFill>
              </a:rPr>
              <a:t>Each hash function based on one band.</a:t>
            </a:r>
          </a:p>
        </p:txBody>
      </p:sp>
    </p:spTree>
    <p:extLst>
      <p:ext uri="{BB962C8B-B14F-4D97-AF65-F5344CB8AC3E}">
        <p14:creationId xmlns:p14="http://schemas.microsoft.com/office/powerpoint/2010/main" val="475524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B9D8815-0E8E-4C2B-8205-F93C71643E7D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/>
              <a:t>31</a:t>
            </a:fld>
            <a:endParaRPr lang="en-US" altLang="zh-CN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3011" name="Rectangle 2"/>
          <p:cNvSpPr>
            <a:spLocks noGrp="1"/>
          </p:cNvSpPr>
          <p:nvPr>
            <p:ph type="title"/>
          </p:nvPr>
        </p:nvSpPr>
        <p:spPr>
          <a:xfrm>
            <a:off x="341313" y="692695"/>
            <a:ext cx="8229600" cy="922585"/>
          </a:xfrm>
        </p:spPr>
        <p:txBody>
          <a:bodyPr/>
          <a:lstStyle/>
          <a:p>
            <a:pPr eaLnBrk="1" hangingPunct="1"/>
            <a:r>
              <a:rPr lang="en-US" altLang="zh-CN" sz="4000" b="1" dirty="0"/>
              <a:t>Partition Into Bands</a:t>
            </a:r>
          </a:p>
        </p:txBody>
      </p:sp>
      <p:sp>
        <p:nvSpPr>
          <p:cNvPr id="43012" name="Rectangle 3"/>
          <p:cNvSpPr>
            <a:spLocks noChangeArrowheads="1"/>
          </p:cNvSpPr>
          <p:nvPr/>
        </p:nvSpPr>
        <p:spPr bwMode="auto">
          <a:xfrm>
            <a:off x="2590800" y="1905000"/>
            <a:ext cx="4343400" cy="4191000"/>
          </a:xfrm>
          <a:prstGeom prst="rect">
            <a:avLst/>
          </a:prstGeom>
          <a:solidFill>
            <a:srgbClr val="FFFF99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3013" name="Line 4"/>
          <p:cNvSpPr>
            <a:spLocks noChangeShapeType="1"/>
          </p:cNvSpPr>
          <p:nvPr/>
        </p:nvSpPr>
        <p:spPr bwMode="auto">
          <a:xfrm>
            <a:off x="2590800" y="274320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14" name="Line 5"/>
          <p:cNvSpPr>
            <a:spLocks noChangeShapeType="1"/>
          </p:cNvSpPr>
          <p:nvPr/>
        </p:nvSpPr>
        <p:spPr bwMode="auto">
          <a:xfrm>
            <a:off x="2590800" y="358140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15" name="Line 6"/>
          <p:cNvSpPr>
            <a:spLocks noChangeShapeType="1"/>
          </p:cNvSpPr>
          <p:nvPr/>
        </p:nvSpPr>
        <p:spPr bwMode="auto">
          <a:xfrm>
            <a:off x="2590800" y="441960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16" name="Line 7"/>
          <p:cNvSpPr>
            <a:spLocks noChangeShapeType="1"/>
          </p:cNvSpPr>
          <p:nvPr/>
        </p:nvSpPr>
        <p:spPr bwMode="auto">
          <a:xfrm>
            <a:off x="2590800" y="525780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17" name="Text Box 8"/>
          <p:cNvSpPr txBox="1">
            <a:spLocks noChangeArrowheads="1"/>
          </p:cNvSpPr>
          <p:nvPr/>
        </p:nvSpPr>
        <p:spPr bwMode="auto">
          <a:xfrm>
            <a:off x="3894138" y="6173788"/>
            <a:ext cx="13414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/>
              <a:t>Matrix </a:t>
            </a:r>
            <a:r>
              <a:rPr lang="en-US" altLang="zh-CN" i="1"/>
              <a:t>M</a:t>
            </a:r>
          </a:p>
        </p:txBody>
      </p:sp>
      <p:sp>
        <p:nvSpPr>
          <p:cNvPr id="43018" name="Text Box 9"/>
          <p:cNvSpPr txBox="1">
            <a:spLocks noChangeArrowheads="1"/>
          </p:cNvSpPr>
          <p:nvPr/>
        </p:nvSpPr>
        <p:spPr bwMode="auto">
          <a:xfrm>
            <a:off x="7319963" y="2744788"/>
            <a:ext cx="13843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i="1"/>
              <a:t>r </a:t>
            </a:r>
            <a:r>
              <a:rPr lang="en-US" altLang="zh-CN"/>
              <a:t> rows</a:t>
            </a:r>
          </a:p>
          <a:p>
            <a:pPr algn="ctr"/>
            <a:r>
              <a:rPr lang="en-US" altLang="zh-CN"/>
              <a:t>per band</a:t>
            </a:r>
          </a:p>
        </p:txBody>
      </p:sp>
      <p:sp>
        <p:nvSpPr>
          <p:cNvPr id="43019" name="Line 10"/>
          <p:cNvSpPr>
            <a:spLocks noChangeShapeType="1"/>
          </p:cNvSpPr>
          <p:nvPr/>
        </p:nvSpPr>
        <p:spPr bwMode="auto">
          <a:xfrm>
            <a:off x="7165975" y="2741613"/>
            <a:ext cx="0" cy="841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20" name="Line 11"/>
          <p:cNvSpPr>
            <a:spLocks noChangeShapeType="1"/>
          </p:cNvSpPr>
          <p:nvPr/>
        </p:nvSpPr>
        <p:spPr bwMode="auto">
          <a:xfrm>
            <a:off x="2057400" y="19050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21" name="Text Box 12"/>
          <p:cNvSpPr txBox="1">
            <a:spLocks noChangeArrowheads="1"/>
          </p:cNvSpPr>
          <p:nvPr/>
        </p:nvSpPr>
        <p:spPr bwMode="auto">
          <a:xfrm>
            <a:off x="582613" y="3506788"/>
            <a:ext cx="134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i="1"/>
              <a:t>b</a:t>
            </a:r>
            <a:r>
              <a:rPr lang="en-US" altLang="zh-CN"/>
              <a:t>  bands</a:t>
            </a:r>
          </a:p>
        </p:txBody>
      </p:sp>
      <p:sp>
        <p:nvSpPr>
          <p:cNvPr id="43022" name="Rectangle 13"/>
          <p:cNvSpPr>
            <a:spLocks noChangeArrowheads="1"/>
          </p:cNvSpPr>
          <p:nvPr/>
        </p:nvSpPr>
        <p:spPr bwMode="auto">
          <a:xfrm>
            <a:off x="4495800" y="1905000"/>
            <a:ext cx="228600" cy="4191000"/>
          </a:xfrm>
          <a:prstGeom prst="rect">
            <a:avLst/>
          </a:prstGeom>
          <a:solidFill>
            <a:srgbClr val="CC99FF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3023" name="Line 15"/>
          <p:cNvSpPr>
            <a:spLocks noChangeShapeType="1"/>
          </p:cNvSpPr>
          <p:nvPr/>
        </p:nvSpPr>
        <p:spPr bwMode="auto">
          <a:xfrm flipH="1" flipV="1">
            <a:off x="4724400" y="3276600"/>
            <a:ext cx="259080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24" name="Text Box 16"/>
          <p:cNvSpPr txBox="1">
            <a:spLocks noChangeArrowheads="1"/>
          </p:cNvSpPr>
          <p:nvPr/>
        </p:nvSpPr>
        <p:spPr bwMode="auto">
          <a:xfrm>
            <a:off x="7451725" y="5060950"/>
            <a:ext cx="11191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800"/>
              <a:t>   </a:t>
            </a:r>
            <a:r>
              <a:rPr lang="en-US" altLang="zh-CN" sz="1800"/>
              <a:t>One</a:t>
            </a:r>
          </a:p>
          <a:p>
            <a:r>
              <a:rPr lang="en-US" altLang="zh-CN" sz="1800"/>
              <a:t>signature</a:t>
            </a:r>
          </a:p>
        </p:txBody>
      </p:sp>
      <p:sp>
        <p:nvSpPr>
          <p:cNvPr id="43025" name="TextBox 4"/>
          <p:cNvSpPr txBox="1">
            <a:spLocks noChangeArrowheads="1"/>
          </p:cNvSpPr>
          <p:nvPr/>
        </p:nvSpPr>
        <p:spPr bwMode="auto">
          <a:xfrm>
            <a:off x="4419600" y="-33338"/>
            <a:ext cx="4724400" cy="33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i="1">
                <a:solidFill>
                  <a:srgbClr val="FBFCFF"/>
                </a:solidFill>
                <a:latin typeface="Calibri" panose="020F0502020204030204" pitchFamily="34" charset="0"/>
              </a:rPr>
              <a:t>Locality-Sensitive Hashing</a:t>
            </a:r>
          </a:p>
        </p:txBody>
      </p:sp>
    </p:spTree>
    <p:extLst>
      <p:ext uri="{BB962C8B-B14F-4D97-AF65-F5344CB8AC3E}">
        <p14:creationId xmlns:p14="http://schemas.microsoft.com/office/powerpoint/2010/main" val="1668199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/>
          </p:cNvSpPr>
          <p:nvPr>
            <p:ph type="title"/>
          </p:nvPr>
        </p:nvSpPr>
        <p:spPr>
          <a:xfrm>
            <a:off x="215900" y="303212"/>
            <a:ext cx="8820150" cy="1068387"/>
          </a:xfrm>
        </p:spPr>
        <p:txBody>
          <a:bodyPr/>
          <a:lstStyle/>
          <a:p>
            <a:pPr eaLnBrk="1" hangingPunct="1"/>
            <a:r>
              <a:rPr lang="en-US" altLang="zh-CN" sz="3600" b="1" dirty="0"/>
              <a:t>Partition into Bands</a:t>
            </a:r>
          </a:p>
        </p:txBody>
      </p:sp>
      <p:sp>
        <p:nvSpPr>
          <p:cNvPr id="44036" name="Rectangle 3"/>
          <p:cNvSpPr>
            <a:spLocks noGrp="1"/>
          </p:cNvSpPr>
          <p:nvPr>
            <p:ph type="body" idx="1"/>
          </p:nvPr>
        </p:nvSpPr>
        <p:spPr>
          <a:xfrm>
            <a:off x="323528" y="1295400"/>
            <a:ext cx="8458200" cy="4005808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Divide matrix </a:t>
            </a:r>
            <a:r>
              <a:rPr lang="en-US" altLang="zh-CN" sz="2800" i="1" dirty="0"/>
              <a:t>M</a:t>
            </a:r>
            <a:r>
              <a:rPr lang="en-US" altLang="zh-CN" sz="2800" dirty="0"/>
              <a:t>  into </a:t>
            </a:r>
            <a:r>
              <a:rPr lang="en-US" altLang="zh-CN" sz="2800" i="1" dirty="0"/>
              <a:t>b </a:t>
            </a:r>
            <a:r>
              <a:rPr lang="en-US" altLang="zh-CN" sz="2800" dirty="0"/>
              <a:t> bands of </a:t>
            </a:r>
            <a:r>
              <a:rPr lang="en-US" altLang="zh-CN" sz="2800" i="1" dirty="0"/>
              <a:t>r</a:t>
            </a:r>
            <a:r>
              <a:rPr lang="en-US" altLang="zh-CN" sz="2800" dirty="0"/>
              <a:t>  rows.</a:t>
            </a:r>
          </a:p>
          <a:p>
            <a:pPr eaLnBrk="1" hangingPunct="1"/>
            <a:r>
              <a:rPr lang="en-US" altLang="zh-CN" sz="2800" dirty="0"/>
              <a:t>For each band, hash its portion of each column to a hash table with </a:t>
            </a:r>
            <a:r>
              <a:rPr lang="en-US" altLang="zh-CN" sz="2800" i="1" dirty="0"/>
              <a:t>k</a:t>
            </a:r>
            <a:r>
              <a:rPr lang="en-US" altLang="zh-CN" sz="2800" dirty="0"/>
              <a:t>  buckets.</a:t>
            </a:r>
          </a:p>
          <a:p>
            <a:pPr lvl="1" eaLnBrk="1" hangingPunct="1"/>
            <a:r>
              <a:rPr lang="en-US" altLang="zh-CN" dirty="0"/>
              <a:t>Make </a:t>
            </a:r>
            <a:r>
              <a:rPr lang="en-US" altLang="zh-CN" i="1" dirty="0"/>
              <a:t>k</a:t>
            </a:r>
            <a:r>
              <a:rPr lang="en-US" altLang="zh-CN" dirty="0"/>
              <a:t>  as large as possible.</a:t>
            </a:r>
          </a:p>
          <a:p>
            <a:pPr eaLnBrk="1" hangingPunct="1"/>
            <a:r>
              <a:rPr lang="en-US" altLang="zh-CN" sz="2800" i="1" dirty="0">
                <a:solidFill>
                  <a:srgbClr val="FF0066"/>
                </a:solidFill>
              </a:rPr>
              <a:t>Candidate</a:t>
            </a:r>
            <a:r>
              <a:rPr lang="en-US" altLang="zh-CN" sz="2800" dirty="0">
                <a:solidFill>
                  <a:srgbClr val="FF0066"/>
                </a:solidFill>
              </a:rPr>
              <a:t> </a:t>
            </a:r>
            <a:r>
              <a:rPr lang="en-US" altLang="zh-CN" sz="2800" dirty="0"/>
              <a:t>column pairs are those that hash to the same bucket for </a:t>
            </a:r>
            <a:r>
              <a:rPr lang="en-US" altLang="zh-CN" sz="2800" dirty="0">
                <a:latin typeface="Lucida Sans Unicode" panose="020B0602030504020204" pitchFamily="34" charset="0"/>
              </a:rPr>
              <a:t>≥</a:t>
            </a:r>
            <a:r>
              <a:rPr lang="en-US" altLang="zh-CN" sz="2800" dirty="0"/>
              <a:t> 1 band.</a:t>
            </a:r>
          </a:p>
          <a:p>
            <a:pPr eaLnBrk="1" hangingPunct="1"/>
            <a:r>
              <a:rPr lang="en-US" altLang="zh-CN" sz="2800" dirty="0"/>
              <a:t>Tune</a:t>
            </a:r>
            <a:r>
              <a:rPr lang="en-US" altLang="zh-CN" sz="2800" i="1" dirty="0"/>
              <a:t> b</a:t>
            </a:r>
            <a:r>
              <a:rPr lang="en-US" altLang="zh-CN" sz="2800" dirty="0"/>
              <a:t> and </a:t>
            </a:r>
            <a:r>
              <a:rPr lang="en-US" altLang="zh-CN" sz="2800" i="1" dirty="0"/>
              <a:t>r</a:t>
            </a:r>
            <a:r>
              <a:rPr lang="en-US" altLang="zh-CN" sz="2800" dirty="0"/>
              <a:t>  to catch </a:t>
            </a:r>
            <a:r>
              <a:rPr lang="en-US" altLang="zh-CN" sz="2800" dirty="0">
                <a:solidFill>
                  <a:srgbClr val="0101F4"/>
                </a:solidFill>
              </a:rPr>
              <a:t>most similar pairs, but few dissimilar pairs.</a:t>
            </a:r>
          </a:p>
        </p:txBody>
      </p:sp>
      <p:sp>
        <p:nvSpPr>
          <p:cNvPr id="44037" name="TextBox 4"/>
          <p:cNvSpPr txBox="1">
            <a:spLocks noChangeArrowheads="1"/>
          </p:cNvSpPr>
          <p:nvPr/>
        </p:nvSpPr>
        <p:spPr bwMode="auto">
          <a:xfrm>
            <a:off x="4419600" y="-33338"/>
            <a:ext cx="4724400" cy="33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i="1">
                <a:solidFill>
                  <a:srgbClr val="FBFCFF"/>
                </a:solidFill>
                <a:latin typeface="Calibri" panose="020F0502020204030204" pitchFamily="34" charset="0"/>
              </a:rPr>
              <a:t>Locality-Sensitive Hashing</a:t>
            </a:r>
          </a:p>
        </p:txBody>
      </p:sp>
    </p:spTree>
    <p:extLst>
      <p:ext uri="{BB962C8B-B14F-4D97-AF65-F5344CB8AC3E}">
        <p14:creationId xmlns:p14="http://schemas.microsoft.com/office/powerpoint/2010/main" val="2556800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D0FC8A3-9D3B-4829-91E4-B372A07FA43B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/>
              <a:t>33</a:t>
            </a:fld>
            <a:endParaRPr lang="en-US" altLang="zh-CN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1447800" y="3389313"/>
            <a:ext cx="2819400" cy="3352800"/>
          </a:xfrm>
          <a:prstGeom prst="rect">
            <a:avLst/>
          </a:prstGeom>
          <a:solidFill>
            <a:srgbClr val="FFFF99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45060" name="Text Box 3"/>
          <p:cNvSpPr txBox="1">
            <a:spLocks noChangeArrowheads="1"/>
          </p:cNvSpPr>
          <p:nvPr/>
        </p:nvSpPr>
        <p:spPr bwMode="auto">
          <a:xfrm>
            <a:off x="2362200" y="2703513"/>
            <a:ext cx="10525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800"/>
              <a:t>Matrix M</a:t>
            </a:r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4724400" y="4760913"/>
            <a:ext cx="8874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800" i="1"/>
              <a:t>r </a:t>
            </a:r>
            <a:r>
              <a:rPr lang="en-US" altLang="zh-CN" sz="1800"/>
              <a:t> rows</a:t>
            </a:r>
          </a:p>
        </p:txBody>
      </p:sp>
      <p:sp>
        <p:nvSpPr>
          <p:cNvPr id="45062" name="Line 5"/>
          <p:cNvSpPr>
            <a:spLocks noChangeShapeType="1"/>
          </p:cNvSpPr>
          <p:nvPr/>
        </p:nvSpPr>
        <p:spPr bwMode="auto">
          <a:xfrm>
            <a:off x="1066800" y="3998913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3" name="Line 6"/>
          <p:cNvSpPr>
            <a:spLocks noChangeShapeType="1"/>
          </p:cNvSpPr>
          <p:nvPr/>
        </p:nvSpPr>
        <p:spPr bwMode="auto">
          <a:xfrm>
            <a:off x="1066800" y="4608513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4" name="Line 7"/>
          <p:cNvSpPr>
            <a:spLocks noChangeShapeType="1"/>
          </p:cNvSpPr>
          <p:nvPr/>
        </p:nvSpPr>
        <p:spPr bwMode="auto">
          <a:xfrm>
            <a:off x="1066800" y="5294313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5" name="Line 8"/>
          <p:cNvSpPr>
            <a:spLocks noChangeShapeType="1"/>
          </p:cNvSpPr>
          <p:nvPr/>
        </p:nvSpPr>
        <p:spPr bwMode="auto">
          <a:xfrm>
            <a:off x="1066800" y="5980113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6" name="Line 9"/>
          <p:cNvSpPr>
            <a:spLocks noChangeShapeType="1"/>
          </p:cNvSpPr>
          <p:nvPr/>
        </p:nvSpPr>
        <p:spPr bwMode="auto">
          <a:xfrm flipV="1">
            <a:off x="5105400" y="4608513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7" name="Line 10"/>
          <p:cNvSpPr>
            <a:spLocks noChangeShapeType="1"/>
          </p:cNvSpPr>
          <p:nvPr/>
        </p:nvSpPr>
        <p:spPr bwMode="auto">
          <a:xfrm>
            <a:off x="5105400" y="5065713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8" name="Line 11"/>
          <p:cNvSpPr>
            <a:spLocks noChangeShapeType="1"/>
          </p:cNvSpPr>
          <p:nvPr/>
        </p:nvSpPr>
        <p:spPr bwMode="auto">
          <a:xfrm flipV="1">
            <a:off x="6553200" y="3313113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9" name="Line 12"/>
          <p:cNvSpPr>
            <a:spLocks noChangeShapeType="1"/>
          </p:cNvSpPr>
          <p:nvPr/>
        </p:nvSpPr>
        <p:spPr bwMode="auto">
          <a:xfrm>
            <a:off x="6553200" y="5294313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70" name="Text Box 13"/>
          <p:cNvSpPr txBox="1">
            <a:spLocks noChangeArrowheads="1"/>
          </p:cNvSpPr>
          <p:nvPr/>
        </p:nvSpPr>
        <p:spPr bwMode="auto">
          <a:xfrm>
            <a:off x="6088063" y="4684713"/>
            <a:ext cx="10572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800" i="1"/>
              <a:t>b </a:t>
            </a:r>
            <a:r>
              <a:rPr lang="en-US" altLang="zh-CN" sz="1800"/>
              <a:t> bands</a:t>
            </a:r>
          </a:p>
        </p:txBody>
      </p:sp>
      <p:sp>
        <p:nvSpPr>
          <p:cNvPr id="45071" name="Rectangle 14"/>
          <p:cNvSpPr>
            <a:spLocks noChangeArrowheads="1"/>
          </p:cNvSpPr>
          <p:nvPr/>
        </p:nvSpPr>
        <p:spPr bwMode="auto">
          <a:xfrm>
            <a:off x="2362200" y="3998913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5072" name="Rectangle 15"/>
          <p:cNvSpPr>
            <a:spLocks noChangeArrowheads="1"/>
          </p:cNvSpPr>
          <p:nvPr/>
        </p:nvSpPr>
        <p:spPr bwMode="auto">
          <a:xfrm>
            <a:off x="1981200" y="3998913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5073" name="Rectangle 16"/>
          <p:cNvSpPr>
            <a:spLocks noChangeArrowheads="1"/>
          </p:cNvSpPr>
          <p:nvPr/>
        </p:nvSpPr>
        <p:spPr bwMode="auto">
          <a:xfrm>
            <a:off x="1600200" y="3998913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5074" name="Rectangle 17"/>
          <p:cNvSpPr>
            <a:spLocks noChangeArrowheads="1"/>
          </p:cNvSpPr>
          <p:nvPr/>
        </p:nvSpPr>
        <p:spPr bwMode="auto">
          <a:xfrm>
            <a:off x="3124200" y="3998913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5075" name="Rectangle 18"/>
          <p:cNvSpPr>
            <a:spLocks noChangeArrowheads="1"/>
          </p:cNvSpPr>
          <p:nvPr/>
        </p:nvSpPr>
        <p:spPr bwMode="auto">
          <a:xfrm>
            <a:off x="3505200" y="3998913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5076" name="Rectangle 19"/>
          <p:cNvSpPr>
            <a:spLocks noChangeArrowheads="1"/>
          </p:cNvSpPr>
          <p:nvPr/>
        </p:nvSpPr>
        <p:spPr bwMode="auto">
          <a:xfrm>
            <a:off x="2743200" y="3998913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5077" name="Rectangle 20"/>
          <p:cNvSpPr>
            <a:spLocks noChangeArrowheads="1"/>
          </p:cNvSpPr>
          <p:nvPr/>
        </p:nvSpPr>
        <p:spPr bwMode="auto">
          <a:xfrm>
            <a:off x="3886200" y="3998913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5078" name="Rectangle 21"/>
          <p:cNvSpPr>
            <a:spLocks noChangeArrowheads="1"/>
          </p:cNvSpPr>
          <p:nvPr/>
        </p:nvSpPr>
        <p:spPr bwMode="auto">
          <a:xfrm>
            <a:off x="1371600" y="1255713"/>
            <a:ext cx="2514600" cy="7620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800"/>
              <a:t>Buckets</a:t>
            </a:r>
          </a:p>
        </p:txBody>
      </p:sp>
      <p:sp>
        <p:nvSpPr>
          <p:cNvPr id="45079" name="Line 22"/>
          <p:cNvSpPr>
            <a:spLocks noChangeShapeType="1"/>
          </p:cNvSpPr>
          <p:nvPr/>
        </p:nvSpPr>
        <p:spPr bwMode="auto">
          <a:xfrm>
            <a:off x="1981200" y="12557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80" name="Line 23"/>
          <p:cNvSpPr>
            <a:spLocks noChangeShapeType="1"/>
          </p:cNvSpPr>
          <p:nvPr/>
        </p:nvSpPr>
        <p:spPr bwMode="auto">
          <a:xfrm>
            <a:off x="2590800" y="12557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81" name="Line 24"/>
          <p:cNvSpPr>
            <a:spLocks noChangeShapeType="1"/>
          </p:cNvSpPr>
          <p:nvPr/>
        </p:nvSpPr>
        <p:spPr bwMode="auto">
          <a:xfrm>
            <a:off x="3200400" y="12557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82" name="Line 25"/>
          <p:cNvSpPr>
            <a:spLocks noChangeShapeType="1"/>
          </p:cNvSpPr>
          <p:nvPr/>
        </p:nvSpPr>
        <p:spPr bwMode="auto">
          <a:xfrm flipV="1">
            <a:off x="1676400" y="1789113"/>
            <a:ext cx="4572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83" name="Line 26"/>
          <p:cNvSpPr>
            <a:spLocks noChangeShapeType="1"/>
          </p:cNvSpPr>
          <p:nvPr/>
        </p:nvSpPr>
        <p:spPr bwMode="auto">
          <a:xfrm flipV="1">
            <a:off x="2057400" y="1712913"/>
            <a:ext cx="144780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84" name="Line 27"/>
          <p:cNvSpPr>
            <a:spLocks noChangeShapeType="1"/>
          </p:cNvSpPr>
          <p:nvPr/>
        </p:nvSpPr>
        <p:spPr bwMode="auto">
          <a:xfrm flipH="1" flipV="1">
            <a:off x="1524000" y="1560513"/>
            <a:ext cx="91440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85" name="Line 28"/>
          <p:cNvSpPr>
            <a:spLocks noChangeShapeType="1"/>
          </p:cNvSpPr>
          <p:nvPr/>
        </p:nvSpPr>
        <p:spPr bwMode="auto">
          <a:xfrm flipV="1">
            <a:off x="2819400" y="1789113"/>
            <a:ext cx="1524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86" name="Line 29"/>
          <p:cNvSpPr>
            <a:spLocks noChangeShapeType="1"/>
          </p:cNvSpPr>
          <p:nvPr/>
        </p:nvSpPr>
        <p:spPr bwMode="auto">
          <a:xfrm flipH="1" flipV="1">
            <a:off x="2362200" y="1865313"/>
            <a:ext cx="838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87" name="Line 30"/>
          <p:cNvSpPr>
            <a:spLocks noChangeShapeType="1"/>
          </p:cNvSpPr>
          <p:nvPr/>
        </p:nvSpPr>
        <p:spPr bwMode="auto">
          <a:xfrm flipV="1">
            <a:off x="3581400" y="1560513"/>
            <a:ext cx="15240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88" name="Line 31"/>
          <p:cNvSpPr>
            <a:spLocks noChangeShapeType="1"/>
          </p:cNvSpPr>
          <p:nvPr/>
        </p:nvSpPr>
        <p:spPr bwMode="auto">
          <a:xfrm flipH="1" flipV="1">
            <a:off x="2971800" y="1408113"/>
            <a:ext cx="99060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3581400" y="1089025"/>
            <a:ext cx="4013200" cy="641350"/>
            <a:chOff x="2256" y="260"/>
            <a:chExt cx="2528" cy="404"/>
          </a:xfrm>
        </p:grpSpPr>
        <p:sp>
          <p:nvSpPr>
            <p:cNvPr id="45094" name="Text Box 32"/>
            <p:cNvSpPr txBox="1">
              <a:spLocks noChangeArrowheads="1"/>
            </p:cNvSpPr>
            <p:nvPr/>
          </p:nvSpPr>
          <p:spPr bwMode="auto">
            <a:xfrm>
              <a:off x="3254" y="260"/>
              <a:ext cx="153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800"/>
                <a:t>Columns 2 and 6</a:t>
              </a:r>
            </a:p>
            <a:p>
              <a:r>
                <a:rPr lang="en-US" altLang="zh-CN" sz="1800"/>
                <a:t>are probably identical.</a:t>
              </a:r>
            </a:p>
          </p:txBody>
        </p:sp>
        <p:sp>
          <p:nvSpPr>
            <p:cNvPr id="45095" name="Line 33"/>
            <p:cNvSpPr>
              <a:spLocks noChangeShapeType="1"/>
            </p:cNvSpPr>
            <p:nvPr/>
          </p:nvSpPr>
          <p:spPr bwMode="auto">
            <a:xfrm flipH="1">
              <a:off x="2256" y="480"/>
              <a:ext cx="96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3581400" y="2278063"/>
            <a:ext cx="3559175" cy="641350"/>
            <a:chOff x="2256" y="836"/>
            <a:chExt cx="2242" cy="404"/>
          </a:xfrm>
        </p:grpSpPr>
        <p:sp>
          <p:nvSpPr>
            <p:cNvPr id="45092" name="Text Box 35"/>
            <p:cNvSpPr txBox="1">
              <a:spLocks noChangeArrowheads="1"/>
            </p:cNvSpPr>
            <p:nvPr/>
          </p:nvSpPr>
          <p:spPr bwMode="auto">
            <a:xfrm>
              <a:off x="3062" y="836"/>
              <a:ext cx="143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800"/>
                <a:t>Columns 6 and 7 are</a:t>
              </a:r>
            </a:p>
            <a:p>
              <a:r>
                <a:rPr lang="en-US" altLang="zh-CN" sz="1800"/>
                <a:t>surely different.</a:t>
              </a:r>
            </a:p>
          </p:txBody>
        </p:sp>
        <p:sp>
          <p:nvSpPr>
            <p:cNvPr id="45093" name="Line 36"/>
            <p:cNvSpPr>
              <a:spLocks noChangeShapeType="1"/>
            </p:cNvSpPr>
            <p:nvPr/>
          </p:nvSpPr>
          <p:spPr bwMode="auto">
            <a:xfrm flipH="1">
              <a:off x="2256" y="1056"/>
              <a:ext cx="816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5091" name="TextBox 4"/>
          <p:cNvSpPr txBox="1">
            <a:spLocks noChangeArrowheads="1"/>
          </p:cNvSpPr>
          <p:nvPr/>
        </p:nvSpPr>
        <p:spPr bwMode="auto">
          <a:xfrm>
            <a:off x="4419600" y="-33338"/>
            <a:ext cx="4724400" cy="33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i="1">
                <a:solidFill>
                  <a:srgbClr val="FBFCFF"/>
                </a:solidFill>
                <a:latin typeface="Calibri" panose="020F0502020204030204" pitchFamily="34" charset="0"/>
              </a:rPr>
              <a:t>Locality-Sensitive Hashing</a:t>
            </a:r>
          </a:p>
        </p:txBody>
      </p:sp>
    </p:spTree>
    <p:extLst>
      <p:ext uri="{BB962C8B-B14F-4D97-AF65-F5344CB8AC3E}">
        <p14:creationId xmlns:p14="http://schemas.microsoft.com/office/powerpoint/2010/main" val="245562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0EC6F415-F05C-4363-96A5-51D49A7E6BDC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/>
              <a:t>34</a:t>
            </a:fld>
            <a:endParaRPr lang="en-US" altLang="zh-CN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710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0101F4"/>
                </a:solidFill>
              </a:rPr>
              <a:t>Example</a:t>
            </a:r>
            <a:r>
              <a:rPr lang="en-US" altLang="zh-CN" dirty="0"/>
              <a:t>: Bands</a:t>
            </a:r>
            <a:r>
              <a:rPr lang="zh-CN" altLang="en-US" dirty="0"/>
              <a:t>的影响</a:t>
            </a:r>
            <a:endParaRPr lang="en-US" altLang="zh-CN" dirty="0"/>
          </a:p>
        </p:txBody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Suppose 100,000 columns.</a:t>
            </a:r>
          </a:p>
          <a:p>
            <a:pPr eaLnBrk="1" hangingPunct="1"/>
            <a:r>
              <a:rPr lang="en-US" altLang="zh-CN" dirty="0"/>
              <a:t>Signatures of 100 integers.</a:t>
            </a:r>
          </a:p>
          <a:p>
            <a:pPr eaLnBrk="1" hangingPunct="1"/>
            <a:r>
              <a:rPr lang="en-US" altLang="zh-CN" dirty="0"/>
              <a:t>Therefore, signatures take 40Mb.</a:t>
            </a:r>
          </a:p>
          <a:p>
            <a:pPr eaLnBrk="1" hangingPunct="1"/>
            <a:r>
              <a:rPr lang="en-US" altLang="zh-CN" dirty="0"/>
              <a:t>Want all 80%-similar pairs.</a:t>
            </a:r>
          </a:p>
          <a:p>
            <a:pPr eaLnBrk="1" hangingPunct="1"/>
            <a:r>
              <a:rPr lang="en-US" altLang="zh-CN" dirty="0"/>
              <a:t>5,000,000,000 pairs of signatures can take a while to compare.</a:t>
            </a:r>
          </a:p>
          <a:p>
            <a:pPr eaLnBrk="1" hangingPunct="1"/>
            <a:r>
              <a:rPr lang="en-US" altLang="zh-CN" dirty="0"/>
              <a:t>Choose 20 bands of 5 integers/band.</a:t>
            </a:r>
          </a:p>
        </p:txBody>
      </p:sp>
      <p:sp>
        <p:nvSpPr>
          <p:cNvPr id="47109" name="TextBox 4"/>
          <p:cNvSpPr txBox="1">
            <a:spLocks noChangeArrowheads="1"/>
          </p:cNvSpPr>
          <p:nvPr/>
        </p:nvSpPr>
        <p:spPr bwMode="auto">
          <a:xfrm>
            <a:off x="4419600" y="-33338"/>
            <a:ext cx="4724400" cy="33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i="1">
                <a:solidFill>
                  <a:srgbClr val="FBFCFF"/>
                </a:solidFill>
                <a:latin typeface="Calibri" panose="020F0502020204030204" pitchFamily="34" charset="0"/>
              </a:rPr>
              <a:t>Locality-Sensitive Hashing</a:t>
            </a:r>
          </a:p>
        </p:txBody>
      </p:sp>
    </p:spTree>
    <p:extLst>
      <p:ext uri="{BB962C8B-B14F-4D97-AF65-F5344CB8AC3E}">
        <p14:creationId xmlns:p14="http://schemas.microsoft.com/office/powerpoint/2010/main" val="113556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3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B2B26A3E-35BD-4A7D-9B49-8882E3BDBEBB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/>
              <a:t>35</a:t>
            </a:fld>
            <a:endParaRPr lang="en-US" altLang="zh-CN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8131" name="Rectangle 2"/>
          <p:cNvSpPr>
            <a:spLocks noGrp="1"/>
          </p:cNvSpPr>
          <p:nvPr>
            <p:ph type="title"/>
          </p:nvPr>
        </p:nvSpPr>
        <p:spPr>
          <a:xfrm>
            <a:off x="287338" y="188913"/>
            <a:ext cx="8605837" cy="1143000"/>
          </a:xfrm>
        </p:spPr>
        <p:txBody>
          <a:bodyPr/>
          <a:lstStyle/>
          <a:p>
            <a:pPr eaLnBrk="1" hangingPunct="1"/>
            <a:r>
              <a:rPr lang="zh-CN" altLang="en-US" dirty="0"/>
              <a:t>假设</a:t>
            </a:r>
            <a:r>
              <a:rPr lang="en-US" altLang="zh-CN" dirty="0"/>
              <a:t>C</a:t>
            </a:r>
            <a:r>
              <a:rPr lang="en-US" altLang="zh-CN" baseline="-25000" dirty="0"/>
              <a:t>1</a:t>
            </a:r>
            <a:r>
              <a:rPr lang="en-US" altLang="zh-CN" dirty="0"/>
              <a:t>, C</a:t>
            </a:r>
            <a:r>
              <a:rPr lang="en-US" altLang="zh-CN" baseline="-25000" dirty="0"/>
              <a:t>2</a:t>
            </a:r>
            <a:r>
              <a:rPr lang="en-US" altLang="zh-CN" dirty="0"/>
              <a:t> 80% </a:t>
            </a:r>
            <a:r>
              <a:rPr lang="zh-CN" altLang="en-US" dirty="0"/>
              <a:t>相似</a:t>
            </a:r>
            <a:endParaRPr lang="en-US" altLang="zh-CN" dirty="0"/>
          </a:p>
        </p:txBody>
      </p:sp>
      <p:sp>
        <p:nvSpPr>
          <p:cNvPr id="4813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Probability C</a:t>
            </a:r>
            <a:r>
              <a:rPr lang="en-US" altLang="zh-CN" baseline="-25000"/>
              <a:t>1</a:t>
            </a:r>
            <a:r>
              <a:rPr lang="en-US" altLang="zh-CN"/>
              <a:t>, C</a:t>
            </a:r>
            <a:r>
              <a:rPr lang="en-US" altLang="zh-CN" baseline="-25000"/>
              <a:t>2</a:t>
            </a:r>
            <a:r>
              <a:rPr lang="en-US" altLang="zh-CN"/>
              <a:t> identical in one particular band: (0.8)</a:t>
            </a:r>
            <a:r>
              <a:rPr lang="en-US" altLang="zh-CN" baseline="30000"/>
              <a:t>5</a:t>
            </a:r>
            <a:r>
              <a:rPr lang="en-US" altLang="zh-CN"/>
              <a:t> = 0.328.</a:t>
            </a:r>
          </a:p>
          <a:p>
            <a:pPr eaLnBrk="1" hangingPunct="1"/>
            <a:endParaRPr lang="en-US" altLang="zh-CN"/>
          </a:p>
          <a:p>
            <a:pPr eaLnBrk="1" hangingPunct="1"/>
            <a:r>
              <a:rPr lang="en-US" altLang="zh-CN"/>
              <a:t>Probability C</a:t>
            </a:r>
            <a:r>
              <a:rPr lang="en-US" altLang="zh-CN" baseline="-25000"/>
              <a:t>1</a:t>
            </a:r>
            <a:r>
              <a:rPr lang="en-US" altLang="zh-CN"/>
              <a:t>, C</a:t>
            </a:r>
            <a:r>
              <a:rPr lang="en-US" altLang="zh-CN" baseline="-25000"/>
              <a:t>2</a:t>
            </a:r>
            <a:r>
              <a:rPr lang="en-US" altLang="zh-CN"/>
              <a:t> are </a:t>
            </a:r>
            <a:r>
              <a:rPr lang="en-US" altLang="zh-CN" i="1">
                <a:solidFill>
                  <a:srgbClr val="33CC33"/>
                </a:solidFill>
              </a:rPr>
              <a:t>not</a:t>
            </a:r>
            <a:r>
              <a:rPr lang="en-US" altLang="zh-CN">
                <a:solidFill>
                  <a:srgbClr val="33CC33"/>
                </a:solidFill>
              </a:rPr>
              <a:t> </a:t>
            </a:r>
            <a:r>
              <a:rPr lang="en-US" altLang="zh-CN"/>
              <a:t> similar in any of the 20 bands: (1-0.328)</a:t>
            </a:r>
            <a:r>
              <a:rPr lang="en-US" altLang="zh-CN" baseline="30000"/>
              <a:t>20</a:t>
            </a:r>
            <a:r>
              <a:rPr lang="en-US" altLang="zh-CN"/>
              <a:t> = .00035 .</a:t>
            </a:r>
          </a:p>
          <a:p>
            <a:pPr lvl="1" eaLnBrk="1" hangingPunct="1"/>
            <a:r>
              <a:rPr lang="en-US" altLang="zh-CN"/>
              <a:t>i.e., about 1/3000th of the 80%-similar column pairs are </a:t>
            </a:r>
            <a:r>
              <a:rPr lang="en-US" altLang="zh-CN">
                <a:solidFill>
                  <a:srgbClr val="FF0066"/>
                </a:solidFill>
              </a:rPr>
              <a:t>false negatives</a:t>
            </a:r>
            <a:r>
              <a:rPr lang="en-US" altLang="zh-CN"/>
              <a:t>.</a:t>
            </a:r>
          </a:p>
        </p:txBody>
      </p:sp>
      <p:sp>
        <p:nvSpPr>
          <p:cNvPr id="48133" name="TextBox 4"/>
          <p:cNvSpPr txBox="1">
            <a:spLocks noChangeArrowheads="1"/>
          </p:cNvSpPr>
          <p:nvPr/>
        </p:nvSpPr>
        <p:spPr bwMode="auto">
          <a:xfrm>
            <a:off x="4419600" y="-33338"/>
            <a:ext cx="4724400" cy="33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i="1">
                <a:solidFill>
                  <a:srgbClr val="FBFCFF"/>
                </a:solidFill>
                <a:latin typeface="Calibri" panose="020F0502020204030204" pitchFamily="34" charset="0"/>
              </a:rPr>
              <a:t>Locality-Sensitive Hashing</a:t>
            </a:r>
          </a:p>
        </p:txBody>
      </p:sp>
    </p:spTree>
    <p:extLst>
      <p:ext uri="{BB962C8B-B14F-4D97-AF65-F5344CB8AC3E}">
        <p14:creationId xmlns:p14="http://schemas.microsoft.com/office/powerpoint/2010/main" val="3659896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78C56E08-4F9D-4833-954F-ED8F1B0F8CD3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/>
              <a:t>36</a:t>
            </a:fld>
            <a:endParaRPr lang="en-US" altLang="zh-CN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9155" name="Rectangle 2"/>
          <p:cNvSpPr>
            <a:spLocks noGrp="1"/>
          </p:cNvSpPr>
          <p:nvPr>
            <p:ph type="title"/>
          </p:nvPr>
        </p:nvSpPr>
        <p:spPr>
          <a:xfrm>
            <a:off x="215900" y="269875"/>
            <a:ext cx="8604250" cy="1143000"/>
          </a:xfrm>
        </p:spPr>
        <p:txBody>
          <a:bodyPr/>
          <a:lstStyle/>
          <a:p>
            <a:pPr eaLnBrk="1" hangingPunct="1"/>
            <a:r>
              <a:rPr lang="zh-CN" altLang="en-US" dirty="0"/>
              <a:t>假设</a:t>
            </a:r>
            <a:r>
              <a:rPr lang="en-US" altLang="zh-CN" dirty="0"/>
              <a:t>C</a:t>
            </a:r>
            <a:r>
              <a:rPr lang="en-US" altLang="zh-CN" baseline="-25000" dirty="0"/>
              <a:t>1</a:t>
            </a:r>
            <a:r>
              <a:rPr lang="en-US" altLang="zh-CN" dirty="0"/>
              <a:t>, C</a:t>
            </a:r>
            <a:r>
              <a:rPr lang="en-US" altLang="zh-CN" baseline="-25000" dirty="0"/>
              <a:t>2</a:t>
            </a:r>
            <a:r>
              <a:rPr lang="en-US" altLang="zh-CN" dirty="0"/>
              <a:t> 30% </a:t>
            </a:r>
            <a:r>
              <a:rPr lang="zh-CN" altLang="en-US" dirty="0"/>
              <a:t>相似</a:t>
            </a:r>
            <a:endParaRPr lang="en-US" altLang="zh-CN" dirty="0"/>
          </a:p>
        </p:txBody>
      </p:sp>
      <p:sp>
        <p:nvSpPr>
          <p:cNvPr id="4915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Probability C</a:t>
            </a:r>
            <a:r>
              <a:rPr lang="en-US" altLang="zh-CN" baseline="-25000" dirty="0"/>
              <a:t>1</a:t>
            </a:r>
            <a:r>
              <a:rPr lang="en-US" altLang="zh-CN" dirty="0"/>
              <a:t>, C</a:t>
            </a:r>
            <a:r>
              <a:rPr lang="en-US" altLang="zh-CN" baseline="-25000" dirty="0"/>
              <a:t>2</a:t>
            </a:r>
            <a:r>
              <a:rPr lang="en-US" altLang="zh-CN" dirty="0"/>
              <a:t> identical in any one particular band: (0.3)</a:t>
            </a:r>
            <a:r>
              <a:rPr lang="en-US" altLang="zh-CN" baseline="30000" dirty="0"/>
              <a:t>5</a:t>
            </a:r>
            <a:r>
              <a:rPr lang="en-US" altLang="zh-CN" dirty="0"/>
              <a:t>  = 0.00243 .</a:t>
            </a:r>
          </a:p>
          <a:p>
            <a:pPr eaLnBrk="1" hangingPunct="1"/>
            <a:r>
              <a:rPr lang="en-US" altLang="zh-CN" dirty="0"/>
              <a:t>Probability C</a:t>
            </a:r>
            <a:r>
              <a:rPr lang="en-US" altLang="zh-CN" baseline="-25000" dirty="0"/>
              <a:t>1</a:t>
            </a:r>
            <a:r>
              <a:rPr lang="en-US" altLang="zh-CN" dirty="0"/>
              <a:t>, C</a:t>
            </a:r>
            <a:r>
              <a:rPr lang="en-US" altLang="zh-CN" baseline="-25000" dirty="0"/>
              <a:t>2</a:t>
            </a:r>
            <a:r>
              <a:rPr lang="en-US" altLang="zh-CN" dirty="0"/>
              <a:t> identical in </a:t>
            </a:r>
            <a:r>
              <a:rPr lang="en-US" altLang="zh-CN" dirty="0">
                <a:latin typeface="Lucida Sans Unicode" panose="020B0602030504020204" pitchFamily="34" charset="0"/>
              </a:rPr>
              <a:t>≥ </a:t>
            </a:r>
            <a:r>
              <a:rPr lang="en-US" altLang="zh-CN" dirty="0"/>
              <a:t>1 of 20 bands: </a:t>
            </a:r>
            <a:r>
              <a:rPr lang="en-US" altLang="zh-CN" dirty="0">
                <a:latin typeface="Lucida Sans Unicode" panose="020B0602030504020204" pitchFamily="34" charset="0"/>
              </a:rPr>
              <a:t>≤</a:t>
            </a:r>
            <a:r>
              <a:rPr lang="en-US" altLang="zh-CN" dirty="0"/>
              <a:t> 20 * 0.00243 = 0.0486 .</a:t>
            </a:r>
          </a:p>
          <a:p>
            <a:pPr eaLnBrk="1" hangingPunct="1"/>
            <a:r>
              <a:rPr lang="en-US" altLang="zh-CN" dirty="0"/>
              <a:t>In other words, approximately 4.86% pairs of docs with similarity 30% end up becoming candidate pairs</a:t>
            </a:r>
          </a:p>
          <a:p>
            <a:pPr lvl="1" eaLnBrk="1" hangingPunct="1"/>
            <a:r>
              <a:rPr lang="en-US" altLang="zh-CN" dirty="0">
                <a:solidFill>
                  <a:srgbClr val="FF0066"/>
                </a:solidFill>
              </a:rPr>
              <a:t>False positives</a:t>
            </a:r>
            <a:r>
              <a:rPr lang="en-US" altLang="zh-CN" dirty="0"/>
              <a:t> </a:t>
            </a:r>
          </a:p>
        </p:txBody>
      </p:sp>
      <p:sp>
        <p:nvSpPr>
          <p:cNvPr id="49157" name="TextBox 4"/>
          <p:cNvSpPr txBox="1">
            <a:spLocks noChangeArrowheads="1"/>
          </p:cNvSpPr>
          <p:nvPr/>
        </p:nvSpPr>
        <p:spPr bwMode="auto">
          <a:xfrm>
            <a:off x="4419600" y="-33338"/>
            <a:ext cx="4724400" cy="33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i="1">
                <a:solidFill>
                  <a:srgbClr val="FBFCFF"/>
                </a:solidFill>
                <a:latin typeface="Calibri" panose="020F0502020204030204" pitchFamily="34" charset="0"/>
              </a:rPr>
              <a:t>Locality-Sensitive Hashing</a:t>
            </a:r>
          </a:p>
        </p:txBody>
      </p:sp>
    </p:spTree>
    <p:extLst>
      <p:ext uri="{BB962C8B-B14F-4D97-AF65-F5344CB8AC3E}">
        <p14:creationId xmlns:p14="http://schemas.microsoft.com/office/powerpoint/2010/main" val="896879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/>
          </p:cNvSpPr>
          <p:nvPr>
            <p:ph type="title"/>
          </p:nvPr>
        </p:nvSpPr>
        <p:spPr>
          <a:xfrm>
            <a:off x="323850" y="333375"/>
            <a:ext cx="8569325" cy="1143000"/>
          </a:xfrm>
        </p:spPr>
        <p:txBody>
          <a:bodyPr/>
          <a:lstStyle/>
          <a:p>
            <a:pPr eaLnBrk="1" hangingPunct="1"/>
            <a:r>
              <a:rPr lang="en-US" altLang="zh-CN"/>
              <a:t>What </a:t>
            </a:r>
            <a:r>
              <a:rPr lang="en-US" altLang="zh-CN" i="1"/>
              <a:t>b</a:t>
            </a:r>
            <a:r>
              <a:rPr lang="en-US" altLang="zh-CN"/>
              <a:t>  Bands of </a:t>
            </a:r>
            <a:r>
              <a:rPr lang="en-US" altLang="zh-CN" i="1"/>
              <a:t>r</a:t>
            </a:r>
            <a:r>
              <a:rPr lang="en-US" altLang="zh-CN"/>
              <a:t>  Rows Gives You</a:t>
            </a:r>
          </a:p>
        </p:txBody>
      </p:sp>
      <p:sp>
        <p:nvSpPr>
          <p:cNvPr id="53252" name="Rectangle 3"/>
          <p:cNvSpPr>
            <a:spLocks noChangeArrowheads="1"/>
          </p:cNvSpPr>
          <p:nvPr/>
        </p:nvSpPr>
        <p:spPr bwMode="auto">
          <a:xfrm>
            <a:off x="2362200" y="1828800"/>
            <a:ext cx="4267200" cy="3581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3253" name="Text Box 4"/>
          <p:cNvSpPr txBox="1">
            <a:spLocks noChangeArrowheads="1"/>
          </p:cNvSpPr>
          <p:nvPr/>
        </p:nvSpPr>
        <p:spPr bwMode="auto">
          <a:xfrm>
            <a:off x="2684463" y="6096000"/>
            <a:ext cx="25320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800"/>
              <a:t>Similarity </a:t>
            </a:r>
            <a:r>
              <a:rPr lang="en-US" altLang="zh-CN" sz="1800" i="1"/>
              <a:t>s</a:t>
            </a:r>
            <a:r>
              <a:rPr lang="en-US" altLang="zh-CN" sz="1800"/>
              <a:t>  of two sets</a:t>
            </a:r>
          </a:p>
        </p:txBody>
      </p:sp>
      <p:sp>
        <p:nvSpPr>
          <p:cNvPr id="53254" name="Text Box 5"/>
          <p:cNvSpPr txBox="1">
            <a:spLocks noChangeArrowheads="1"/>
          </p:cNvSpPr>
          <p:nvPr/>
        </p:nvSpPr>
        <p:spPr bwMode="auto">
          <a:xfrm>
            <a:off x="838200" y="3581400"/>
            <a:ext cx="12382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800"/>
              <a:t>Probability</a:t>
            </a:r>
          </a:p>
          <a:p>
            <a:pPr algn="ctr"/>
            <a:r>
              <a:rPr lang="en-US" altLang="zh-CN" sz="1800"/>
              <a:t>of sharing</a:t>
            </a:r>
          </a:p>
          <a:p>
            <a:pPr algn="ctr"/>
            <a:r>
              <a:rPr lang="en-US" altLang="zh-CN" sz="1800"/>
              <a:t>a bucket</a:t>
            </a:r>
          </a:p>
        </p:txBody>
      </p:sp>
      <p:sp>
        <p:nvSpPr>
          <p:cNvPr id="53255" name="Line 6"/>
          <p:cNvSpPr>
            <a:spLocks noChangeShapeType="1"/>
          </p:cNvSpPr>
          <p:nvPr/>
        </p:nvSpPr>
        <p:spPr bwMode="auto">
          <a:xfrm>
            <a:off x="5334000" y="6248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6" name="Line 7"/>
          <p:cNvSpPr>
            <a:spLocks noChangeShapeType="1"/>
          </p:cNvSpPr>
          <p:nvPr/>
        </p:nvSpPr>
        <p:spPr bwMode="auto">
          <a:xfrm flipV="1">
            <a:off x="1752600" y="2743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7" name="Text Box 8"/>
          <p:cNvSpPr txBox="1">
            <a:spLocks noChangeArrowheads="1"/>
          </p:cNvSpPr>
          <p:nvPr/>
        </p:nvSpPr>
        <p:spPr bwMode="auto">
          <a:xfrm>
            <a:off x="4343400" y="5486400"/>
            <a:ext cx="260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800" i="1" dirty="0"/>
              <a:t>t</a:t>
            </a:r>
          </a:p>
        </p:txBody>
      </p:sp>
      <p:sp>
        <p:nvSpPr>
          <p:cNvPr id="53258" name="Line 9"/>
          <p:cNvSpPr>
            <a:spLocks noChangeShapeType="1"/>
          </p:cNvSpPr>
          <p:nvPr/>
        </p:nvSpPr>
        <p:spPr bwMode="auto">
          <a:xfrm flipV="1">
            <a:off x="2362200" y="5334000"/>
            <a:ext cx="2057400" cy="76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9" name="Freeform 10"/>
          <p:cNvSpPr>
            <a:spLocks/>
          </p:cNvSpPr>
          <p:nvPr/>
        </p:nvSpPr>
        <p:spPr bwMode="auto">
          <a:xfrm>
            <a:off x="4419600" y="5105400"/>
            <a:ext cx="88900" cy="228600"/>
          </a:xfrm>
          <a:custGeom>
            <a:avLst/>
            <a:gdLst>
              <a:gd name="T0" fmla="*/ 0 w 56"/>
              <a:gd name="T1" fmla="*/ 228600 h 144"/>
              <a:gd name="T2" fmla="*/ 76200 w 56"/>
              <a:gd name="T3" fmla="*/ 152400 h 144"/>
              <a:gd name="T4" fmla="*/ 76200 w 56"/>
              <a:gd name="T5" fmla="*/ 0 h 144"/>
              <a:gd name="T6" fmla="*/ 0 60000 65536"/>
              <a:gd name="T7" fmla="*/ 0 60000 65536"/>
              <a:gd name="T8" fmla="*/ 0 60000 65536"/>
              <a:gd name="T9" fmla="*/ 0 w 56"/>
              <a:gd name="T10" fmla="*/ 0 h 144"/>
              <a:gd name="T11" fmla="*/ 56 w 56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" h="144">
                <a:moveTo>
                  <a:pt x="0" y="144"/>
                </a:moveTo>
                <a:cubicBezTo>
                  <a:pt x="20" y="132"/>
                  <a:pt x="40" y="120"/>
                  <a:pt x="48" y="96"/>
                </a:cubicBezTo>
                <a:cubicBezTo>
                  <a:pt x="56" y="72"/>
                  <a:pt x="52" y="36"/>
                  <a:pt x="48" y="0"/>
                </a:cubicBezTo>
              </a:path>
            </a:pathLst>
          </a:cu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60" name="Line 11"/>
          <p:cNvSpPr>
            <a:spLocks noChangeShapeType="1"/>
          </p:cNvSpPr>
          <p:nvPr/>
        </p:nvSpPr>
        <p:spPr bwMode="auto">
          <a:xfrm flipV="1">
            <a:off x="4495800" y="2057400"/>
            <a:ext cx="76200" cy="3048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61" name="Freeform 12"/>
          <p:cNvSpPr>
            <a:spLocks/>
          </p:cNvSpPr>
          <p:nvPr/>
        </p:nvSpPr>
        <p:spPr bwMode="auto">
          <a:xfrm>
            <a:off x="4572000" y="1879600"/>
            <a:ext cx="152400" cy="177800"/>
          </a:xfrm>
          <a:custGeom>
            <a:avLst/>
            <a:gdLst>
              <a:gd name="T0" fmla="*/ 0 w 96"/>
              <a:gd name="T1" fmla="*/ 177800 h 112"/>
              <a:gd name="T2" fmla="*/ 76200 w 96"/>
              <a:gd name="T3" fmla="*/ 25400 h 112"/>
              <a:gd name="T4" fmla="*/ 152400 w 96"/>
              <a:gd name="T5" fmla="*/ 25400 h 112"/>
              <a:gd name="T6" fmla="*/ 0 60000 65536"/>
              <a:gd name="T7" fmla="*/ 0 60000 65536"/>
              <a:gd name="T8" fmla="*/ 0 60000 65536"/>
              <a:gd name="T9" fmla="*/ 0 w 96"/>
              <a:gd name="T10" fmla="*/ 0 h 112"/>
              <a:gd name="T11" fmla="*/ 96 w 96"/>
              <a:gd name="T12" fmla="*/ 112 h 1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" h="112">
                <a:moveTo>
                  <a:pt x="0" y="112"/>
                </a:moveTo>
                <a:cubicBezTo>
                  <a:pt x="16" y="72"/>
                  <a:pt x="32" y="32"/>
                  <a:pt x="48" y="16"/>
                </a:cubicBezTo>
                <a:cubicBezTo>
                  <a:pt x="64" y="0"/>
                  <a:pt x="80" y="8"/>
                  <a:pt x="96" y="16"/>
                </a:cubicBezTo>
              </a:path>
            </a:pathLst>
          </a:cu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62" name="Line 13"/>
          <p:cNvSpPr>
            <a:spLocks noChangeShapeType="1"/>
          </p:cNvSpPr>
          <p:nvPr/>
        </p:nvSpPr>
        <p:spPr bwMode="auto">
          <a:xfrm flipV="1">
            <a:off x="4724400" y="1828800"/>
            <a:ext cx="1905000" cy="76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7696200" y="3352800"/>
            <a:ext cx="1146175" cy="2438400"/>
            <a:chOff x="4838" y="2133"/>
            <a:chExt cx="722" cy="1536"/>
          </a:xfrm>
        </p:grpSpPr>
        <p:sp>
          <p:nvSpPr>
            <p:cNvPr id="53281" name="Text Box 15"/>
            <p:cNvSpPr txBox="1">
              <a:spLocks noChangeArrowheads="1"/>
            </p:cNvSpPr>
            <p:nvPr/>
          </p:nvSpPr>
          <p:spPr bwMode="auto">
            <a:xfrm>
              <a:off x="4838" y="2133"/>
              <a:ext cx="34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i="1"/>
                <a:t>s</a:t>
              </a:r>
              <a:r>
                <a:rPr lang="en-US" altLang="zh-CN"/>
                <a:t> </a:t>
              </a:r>
              <a:r>
                <a:rPr lang="en-US" altLang="zh-CN" i="1" baseline="30000"/>
                <a:t>r </a:t>
              </a:r>
            </a:p>
          </p:txBody>
        </p:sp>
        <p:sp>
          <p:nvSpPr>
            <p:cNvPr id="53282" name="Text Box 16"/>
            <p:cNvSpPr txBox="1">
              <a:spLocks noChangeArrowheads="1"/>
            </p:cNvSpPr>
            <p:nvPr/>
          </p:nvSpPr>
          <p:spPr bwMode="auto">
            <a:xfrm>
              <a:off x="4838" y="3092"/>
              <a:ext cx="722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800"/>
                <a:t>All rows</a:t>
              </a:r>
            </a:p>
            <a:p>
              <a:r>
                <a:rPr lang="en-US" altLang="zh-CN" sz="1800"/>
                <a:t>of a band</a:t>
              </a:r>
            </a:p>
            <a:p>
              <a:r>
                <a:rPr lang="en-US" altLang="zh-CN" sz="1800"/>
                <a:t>are equal</a:t>
              </a:r>
            </a:p>
          </p:txBody>
        </p:sp>
        <p:sp>
          <p:nvSpPr>
            <p:cNvPr id="53283" name="Line 17"/>
            <p:cNvSpPr>
              <a:spLocks noChangeShapeType="1"/>
            </p:cNvSpPr>
            <p:nvPr/>
          </p:nvSpPr>
          <p:spPr bwMode="auto">
            <a:xfrm flipH="1" flipV="1">
              <a:off x="4992" y="2448"/>
              <a:ext cx="1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6613525" y="3386138"/>
            <a:ext cx="1243013" cy="2438400"/>
            <a:chOff x="4166" y="2133"/>
            <a:chExt cx="783" cy="1536"/>
          </a:xfrm>
        </p:grpSpPr>
        <p:sp>
          <p:nvSpPr>
            <p:cNvPr id="53278" name="Text Box 19"/>
            <p:cNvSpPr txBox="1">
              <a:spLocks noChangeArrowheads="1"/>
            </p:cNvSpPr>
            <p:nvPr/>
          </p:nvSpPr>
          <p:spPr bwMode="auto">
            <a:xfrm>
              <a:off x="4598" y="2133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/>
                <a:t>1 -</a:t>
              </a:r>
            </a:p>
          </p:txBody>
        </p:sp>
        <p:sp>
          <p:nvSpPr>
            <p:cNvPr id="53279" name="Text Box 20"/>
            <p:cNvSpPr txBox="1">
              <a:spLocks noChangeArrowheads="1"/>
            </p:cNvSpPr>
            <p:nvPr/>
          </p:nvSpPr>
          <p:spPr bwMode="auto">
            <a:xfrm>
              <a:off x="4166" y="3092"/>
              <a:ext cx="753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800"/>
                <a:t>Some row</a:t>
              </a:r>
            </a:p>
            <a:p>
              <a:r>
                <a:rPr lang="en-US" altLang="zh-CN" sz="1800"/>
                <a:t>of a band</a:t>
              </a:r>
            </a:p>
            <a:p>
              <a:r>
                <a:rPr lang="en-US" altLang="zh-CN" sz="1800"/>
                <a:t>unequal</a:t>
              </a:r>
            </a:p>
          </p:txBody>
        </p:sp>
        <p:sp>
          <p:nvSpPr>
            <p:cNvPr id="53280" name="Line 21"/>
            <p:cNvSpPr>
              <a:spLocks noChangeShapeType="1"/>
            </p:cNvSpPr>
            <p:nvPr/>
          </p:nvSpPr>
          <p:spPr bwMode="auto">
            <a:xfrm flipV="1">
              <a:off x="4512" y="2496"/>
              <a:ext cx="24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7223125" y="1752600"/>
            <a:ext cx="1812925" cy="2090738"/>
            <a:chOff x="4550" y="1104"/>
            <a:chExt cx="1142" cy="1317"/>
          </a:xfrm>
        </p:grpSpPr>
        <p:sp>
          <p:nvSpPr>
            <p:cNvPr id="53274" name="Text Box 23"/>
            <p:cNvSpPr txBox="1">
              <a:spLocks noChangeArrowheads="1"/>
            </p:cNvSpPr>
            <p:nvPr/>
          </p:nvSpPr>
          <p:spPr bwMode="auto">
            <a:xfrm>
              <a:off x="4550" y="2133"/>
              <a:ext cx="19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/>
                <a:t>(</a:t>
              </a:r>
            </a:p>
          </p:txBody>
        </p:sp>
        <p:sp>
          <p:nvSpPr>
            <p:cNvPr id="53275" name="Text Box 24"/>
            <p:cNvSpPr txBox="1">
              <a:spLocks noChangeArrowheads="1"/>
            </p:cNvSpPr>
            <p:nvPr/>
          </p:nvSpPr>
          <p:spPr bwMode="auto">
            <a:xfrm>
              <a:off x="5078" y="2133"/>
              <a:ext cx="3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/>
                <a:t>)</a:t>
              </a:r>
              <a:r>
                <a:rPr lang="en-US" altLang="zh-CN" i="1" baseline="30000"/>
                <a:t>b </a:t>
              </a:r>
            </a:p>
          </p:txBody>
        </p:sp>
        <p:sp>
          <p:nvSpPr>
            <p:cNvPr id="53276" name="Text Box 25"/>
            <p:cNvSpPr txBox="1">
              <a:spLocks noChangeArrowheads="1"/>
            </p:cNvSpPr>
            <p:nvPr/>
          </p:nvSpPr>
          <p:spPr bwMode="auto">
            <a:xfrm>
              <a:off x="4977" y="1104"/>
              <a:ext cx="715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1800"/>
            </a:p>
            <a:p>
              <a:r>
                <a:rPr lang="en-US" altLang="zh-CN" sz="1800"/>
                <a:t>No bands</a:t>
              </a:r>
            </a:p>
            <a:p>
              <a:r>
                <a:rPr lang="en-US" altLang="zh-CN" sz="1800"/>
                <a:t>identical</a:t>
              </a:r>
            </a:p>
          </p:txBody>
        </p:sp>
        <p:sp>
          <p:nvSpPr>
            <p:cNvPr id="53277" name="Line 26"/>
            <p:cNvSpPr>
              <a:spLocks noChangeShapeType="1"/>
            </p:cNvSpPr>
            <p:nvPr/>
          </p:nvSpPr>
          <p:spPr bwMode="auto">
            <a:xfrm flipH="1">
              <a:off x="4848" y="1680"/>
              <a:ext cx="432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27"/>
          <p:cNvGrpSpPr>
            <a:grpSpLocks/>
          </p:cNvGrpSpPr>
          <p:nvPr/>
        </p:nvGrpSpPr>
        <p:grpSpPr bwMode="auto">
          <a:xfrm>
            <a:off x="6705600" y="1828800"/>
            <a:ext cx="1128713" cy="2025650"/>
            <a:chOff x="4214" y="1124"/>
            <a:chExt cx="711" cy="1276"/>
          </a:xfrm>
        </p:grpSpPr>
        <p:sp>
          <p:nvSpPr>
            <p:cNvPr id="53271" name="Text Box 28"/>
            <p:cNvSpPr txBox="1">
              <a:spLocks noChangeArrowheads="1"/>
            </p:cNvSpPr>
            <p:nvPr/>
          </p:nvSpPr>
          <p:spPr bwMode="auto">
            <a:xfrm>
              <a:off x="4272" y="2112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/>
                <a:t>1 -</a:t>
              </a:r>
            </a:p>
          </p:txBody>
        </p:sp>
        <p:sp>
          <p:nvSpPr>
            <p:cNvPr id="53272" name="Text Box 29"/>
            <p:cNvSpPr txBox="1">
              <a:spLocks noChangeArrowheads="1"/>
            </p:cNvSpPr>
            <p:nvPr/>
          </p:nvSpPr>
          <p:spPr bwMode="auto">
            <a:xfrm>
              <a:off x="4214" y="1124"/>
              <a:ext cx="711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800"/>
                <a:t>At least</a:t>
              </a:r>
            </a:p>
            <a:p>
              <a:r>
                <a:rPr lang="en-US" altLang="zh-CN" sz="1800"/>
                <a:t>one band</a:t>
              </a:r>
            </a:p>
            <a:p>
              <a:r>
                <a:rPr lang="en-US" altLang="zh-CN" sz="1800"/>
                <a:t>identical</a:t>
              </a:r>
            </a:p>
          </p:txBody>
        </p:sp>
        <p:sp>
          <p:nvSpPr>
            <p:cNvPr id="53273" name="Line 30"/>
            <p:cNvSpPr>
              <a:spLocks noChangeShapeType="1"/>
            </p:cNvSpPr>
            <p:nvPr/>
          </p:nvSpPr>
          <p:spPr bwMode="auto">
            <a:xfrm>
              <a:off x="4560" y="1728"/>
              <a:ext cx="96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31"/>
          <p:cNvGrpSpPr>
            <a:grpSpLocks/>
          </p:cNvGrpSpPr>
          <p:nvPr/>
        </p:nvGrpSpPr>
        <p:grpSpPr bwMode="auto">
          <a:xfrm>
            <a:off x="4495800" y="3429000"/>
            <a:ext cx="2014538" cy="762000"/>
            <a:chOff x="2832" y="2160"/>
            <a:chExt cx="1269" cy="480"/>
          </a:xfrm>
        </p:grpSpPr>
        <p:sp>
          <p:nvSpPr>
            <p:cNvPr id="53269" name="Text Box 32"/>
            <p:cNvSpPr txBox="1">
              <a:spLocks noChangeArrowheads="1"/>
            </p:cNvSpPr>
            <p:nvPr/>
          </p:nvSpPr>
          <p:spPr bwMode="auto">
            <a:xfrm>
              <a:off x="3024" y="2160"/>
              <a:ext cx="107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dirty="0"/>
                <a:t>t ~ (1/b)</a:t>
              </a:r>
              <a:r>
                <a:rPr lang="en-US" altLang="zh-CN" baseline="30000" dirty="0"/>
                <a:t>1/r </a:t>
              </a:r>
            </a:p>
          </p:txBody>
        </p:sp>
        <p:sp>
          <p:nvSpPr>
            <p:cNvPr id="53270" name="Line 33"/>
            <p:cNvSpPr>
              <a:spLocks noChangeShapeType="1"/>
            </p:cNvSpPr>
            <p:nvPr/>
          </p:nvSpPr>
          <p:spPr bwMode="auto">
            <a:xfrm flipH="1">
              <a:off x="2832" y="2496"/>
              <a:ext cx="43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3268" name="TextBox 4"/>
          <p:cNvSpPr txBox="1">
            <a:spLocks noChangeArrowheads="1"/>
          </p:cNvSpPr>
          <p:nvPr/>
        </p:nvSpPr>
        <p:spPr bwMode="auto">
          <a:xfrm>
            <a:off x="4419600" y="-33338"/>
            <a:ext cx="4724400" cy="33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i="1">
                <a:solidFill>
                  <a:srgbClr val="FBFCFF"/>
                </a:solidFill>
                <a:latin typeface="Calibri" panose="020F0502020204030204" pitchFamily="34" charset="0"/>
              </a:rPr>
              <a:t>Locality-Sensitive Hashing</a:t>
            </a:r>
          </a:p>
        </p:txBody>
      </p:sp>
    </p:spTree>
    <p:extLst>
      <p:ext uri="{BB962C8B-B14F-4D97-AF65-F5344CB8AC3E}">
        <p14:creationId xmlns:p14="http://schemas.microsoft.com/office/powerpoint/2010/main" val="232902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101F4"/>
                </a:solidFill>
              </a:rPr>
              <a:t>Example</a:t>
            </a:r>
            <a:r>
              <a:rPr lang="en-US" altLang="zh-CN" dirty="0"/>
              <a:t>: </a:t>
            </a:r>
            <a:r>
              <a:rPr lang="en-US" altLang="zh-CN" i="1" dirty="0"/>
              <a:t>b</a:t>
            </a:r>
            <a:r>
              <a:rPr lang="en-US" altLang="zh-CN" dirty="0"/>
              <a:t>  = 20; </a:t>
            </a:r>
            <a:r>
              <a:rPr lang="en-US" altLang="zh-CN" i="1" dirty="0"/>
              <a:t>r</a:t>
            </a:r>
            <a:r>
              <a:rPr lang="en-US" altLang="zh-CN" dirty="0"/>
              <a:t>  = 5</a:t>
            </a:r>
          </a:p>
        </p:txBody>
      </p:sp>
      <p:graphicFrame>
        <p:nvGraphicFramePr>
          <p:cNvPr id="119811" name="Group 3"/>
          <p:cNvGraphicFramePr>
            <a:graphicFrameLocks noGrp="1"/>
          </p:cNvGraphicFramePr>
          <p:nvPr>
            <p:extLst/>
          </p:nvPr>
        </p:nvGraphicFramePr>
        <p:xfrm>
          <a:off x="2483768" y="1196752"/>
          <a:ext cx="3124200" cy="406400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370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 </a:t>
                      </a: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370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 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1-(1-s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r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)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370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.2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370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   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.006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370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.3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370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   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.047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370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.4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370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   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.186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370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.5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370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   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.470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370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.6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370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   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.802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370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.7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370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   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.975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370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.8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370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   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.9996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4305" name="TextBox 4"/>
          <p:cNvSpPr txBox="1">
            <a:spLocks noChangeArrowheads="1"/>
          </p:cNvSpPr>
          <p:nvPr/>
        </p:nvSpPr>
        <p:spPr bwMode="auto">
          <a:xfrm>
            <a:off x="4419600" y="-33338"/>
            <a:ext cx="4724400" cy="33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i="1">
                <a:solidFill>
                  <a:srgbClr val="FBFCFF"/>
                </a:solidFill>
                <a:latin typeface="Calibri" panose="020F0502020204030204" pitchFamily="34" charset="0"/>
              </a:rPr>
              <a:t>Locality-Sensitive Hashing</a:t>
            </a:r>
          </a:p>
        </p:txBody>
      </p:sp>
    </p:spTree>
    <p:extLst>
      <p:ext uri="{BB962C8B-B14F-4D97-AF65-F5344CB8AC3E}">
        <p14:creationId xmlns:p14="http://schemas.microsoft.com/office/powerpoint/2010/main" val="487671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27584" y="2780928"/>
            <a:ext cx="7416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altLang="zh-CN" sz="4800" b="1" dirty="0">
                <a:solidFill>
                  <a:prstClr val="black"/>
                </a:solidFill>
              </a:rPr>
              <a:t>2. </a:t>
            </a:r>
            <a:r>
              <a:rPr lang="zh-CN" altLang="en-US" sz="4800" b="1" dirty="0">
                <a:solidFill>
                  <a:prstClr val="black"/>
                </a:solidFill>
              </a:rPr>
              <a:t>数据流挖掘</a:t>
            </a:r>
            <a:endParaRPr lang="en-US" altLang="zh-CN" sz="4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17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395535" y="404664"/>
            <a:ext cx="6192689" cy="649287"/>
          </a:xfrm>
        </p:spPr>
        <p:txBody>
          <a:bodyPr/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Example 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. </a:t>
            </a:r>
            <a:r>
              <a:rPr lang="zh-CN" altLang="en-US" sz="2800" b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信息检索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54" y="1558722"/>
            <a:ext cx="6625163" cy="397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270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81143" y="1436852"/>
            <a:ext cx="8011066" cy="3751374"/>
          </a:xfrm>
        </p:spPr>
        <p:txBody>
          <a:bodyPr/>
          <a:lstStyle/>
          <a:p>
            <a:pPr>
              <a:lnSpc>
                <a:spcPct val="150000"/>
              </a:lnSpc>
              <a:buSzPct val="80000"/>
              <a:buFont typeface="Wingdings" panose="05000000000000000000" pitchFamily="2" charset="2"/>
              <a:buChar char="p"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What is data stream?</a:t>
            </a:r>
          </a:p>
          <a:p>
            <a:pPr>
              <a:lnSpc>
                <a:spcPct val="150000"/>
              </a:lnSpc>
              <a:buSzPct val="80000"/>
              <a:buFont typeface="Wingdings" panose="05000000000000000000" pitchFamily="2" charset="2"/>
              <a:buChar char="p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What is Concept Drift?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50000"/>
              </a:lnSpc>
              <a:buSzPct val="80000"/>
              <a:buFont typeface="Wingdings" panose="05000000000000000000" pitchFamily="2" charset="2"/>
              <a:buChar char="p"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Data stream classification</a:t>
            </a:r>
          </a:p>
          <a:p>
            <a:pPr>
              <a:lnSpc>
                <a:spcPct val="150000"/>
              </a:lnSpc>
              <a:buSzPct val="80000"/>
              <a:buFont typeface="Wingdings" panose="05000000000000000000" pitchFamily="2" charset="2"/>
              <a:buChar char="p"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Data stream clustering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480452" y="602887"/>
            <a:ext cx="8286808" cy="583183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000FF"/>
                </a:solidFill>
                <a:latin typeface="+mn-lt"/>
                <a:ea typeface="+mn-ea"/>
                <a:cs typeface="+mn-ea"/>
                <a:sym typeface="+mn-lt"/>
              </a:rPr>
              <a:t>Outline</a:t>
            </a:r>
            <a:endParaRPr lang="zh-CN" altLang="en-US" sz="3600" b="1" dirty="0">
              <a:solidFill>
                <a:srgbClr val="0000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5728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42" y="3929066"/>
            <a:ext cx="3131182" cy="2357454"/>
          </a:xfrm>
          <a:prstGeom prst="rect">
            <a:avLst/>
          </a:prstGeom>
        </p:spPr>
      </p:pic>
      <p:cxnSp>
        <p:nvCxnSpPr>
          <p:cNvPr id="5" name="直接连接符 4"/>
          <p:cNvCxnSpPr>
            <a:stCxn id="9" idx="6"/>
          </p:cNvCxnSpPr>
          <p:nvPr/>
        </p:nvCxnSpPr>
        <p:spPr>
          <a:xfrm>
            <a:off x="5500694" y="3500438"/>
            <a:ext cx="307090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endCxn id="9" idx="2"/>
          </p:cNvCxnSpPr>
          <p:nvPr/>
        </p:nvCxnSpPr>
        <p:spPr>
          <a:xfrm>
            <a:off x="376910" y="3498850"/>
            <a:ext cx="3095626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5400000">
            <a:off x="3279142" y="1493200"/>
            <a:ext cx="2428892" cy="139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3"/>
          <p:cNvSpPr txBox="1">
            <a:spLocks noChangeArrowheads="1"/>
          </p:cNvSpPr>
          <p:nvPr/>
        </p:nvSpPr>
        <p:spPr bwMode="auto">
          <a:xfrm>
            <a:off x="6143636" y="1928802"/>
            <a:ext cx="15128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3472536" y="2714620"/>
            <a:ext cx="2028158" cy="1571636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altLang="zh-CN" sz="2400" dirty="0">
                <a:solidFill>
                  <a:prstClr val="black"/>
                </a:solidFill>
                <a:latin typeface="Arial Black" pitchFamily="34" charset="0"/>
              </a:rPr>
              <a:t>DATA STREAM</a:t>
            </a:r>
            <a:endParaRPr lang="zh-CN" altLang="en-US" sz="2400" dirty="0">
              <a:solidFill>
                <a:prstClr val="black"/>
              </a:solidFill>
              <a:latin typeface="Arial Black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 rot="5400000">
            <a:off x="3317080" y="5388790"/>
            <a:ext cx="2223294" cy="7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8596" y="214290"/>
            <a:ext cx="257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prstClr val="black"/>
                </a:solidFill>
              </a:rPr>
              <a:t>Internet </a:t>
            </a:r>
            <a:endParaRPr lang="zh-CN" altLang="en-US" sz="2000" b="1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7158" y="3500438"/>
            <a:ext cx="1857388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000" b="1" dirty="0">
                <a:solidFill>
                  <a:prstClr val="black"/>
                </a:solidFill>
              </a:rPr>
              <a:t>Industry</a:t>
            </a:r>
            <a:endParaRPr lang="zh-CN" altLang="en-US" sz="2000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43438" y="142852"/>
            <a:ext cx="2143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prstClr val="black"/>
                </a:solidFill>
              </a:rPr>
              <a:t>Surveillance</a:t>
            </a:r>
            <a:endParaRPr lang="zh-CN" altLang="en-US" sz="2000" b="1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86446" y="6544068"/>
            <a:ext cx="335755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prstClr val="black"/>
                </a:solidFill>
              </a:rPr>
              <a:t>*Note: some pictures derived from internet</a:t>
            </a:r>
            <a:endParaRPr lang="zh-CN" altLang="en-US" sz="1200" b="1" dirty="0">
              <a:solidFill>
                <a:prstClr val="black"/>
              </a:solidFill>
            </a:endParaRPr>
          </a:p>
        </p:txBody>
      </p:sp>
      <p:pic>
        <p:nvPicPr>
          <p:cNvPr id="15" name="图片 14" descr="1645361.jpg"/>
          <p:cNvPicPr>
            <a:picLocks noChangeAspect="1"/>
          </p:cNvPicPr>
          <p:nvPr/>
        </p:nvPicPr>
        <p:blipFill>
          <a:blip r:embed="rId3" cstate="print"/>
          <a:srcRect l="15133" r="13526"/>
          <a:stretch>
            <a:fillRect/>
          </a:stretch>
        </p:blipFill>
        <p:spPr>
          <a:xfrm>
            <a:off x="928662" y="4000504"/>
            <a:ext cx="2286016" cy="216720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571604" y="6143644"/>
            <a:ext cx="14287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dirty="0">
                <a:solidFill>
                  <a:srgbClr val="EEECE1">
                    <a:lumMod val="25000"/>
                  </a:srgbClr>
                </a:solidFill>
                <a:cs typeface="Times New Roman" pitchFamily="18" charset="0"/>
              </a:rPr>
              <a:t>Sensor</a:t>
            </a:r>
          </a:p>
        </p:txBody>
      </p:sp>
      <p:pic>
        <p:nvPicPr>
          <p:cNvPr id="18" name="图片 17" descr="77.jpg"/>
          <p:cNvPicPr>
            <a:picLocks noChangeAspect="1"/>
          </p:cNvPicPr>
          <p:nvPr/>
        </p:nvPicPr>
        <p:blipFill>
          <a:blip r:embed="rId4"/>
          <a:srcRect l="16385" t="11765" r="12114" b="19608"/>
          <a:stretch>
            <a:fillRect/>
          </a:stretch>
        </p:blipFill>
        <p:spPr>
          <a:xfrm>
            <a:off x="5429256" y="785794"/>
            <a:ext cx="2928958" cy="2135698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072198" y="296335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Network Intrusion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29454" y="6000768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</a:rPr>
              <a:t>Smart Phone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pic>
        <p:nvPicPr>
          <p:cNvPr id="21" name="图片 20" descr="Spam-filt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34" y="714356"/>
            <a:ext cx="3452837" cy="20717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42976" y="2643182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Spam Filtering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15008" y="3571876"/>
            <a:ext cx="2143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prstClr val="black"/>
                </a:solidFill>
              </a:rPr>
              <a:t>Mobile</a:t>
            </a:r>
            <a:endParaRPr lang="zh-CN" altLang="en-US" sz="20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2509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64309" y="553212"/>
            <a:ext cx="5525674" cy="649287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0000FF"/>
                </a:solidFill>
                <a:ea typeface="SimSun" panose="02010600030101010101" pitchFamily="2" charset="-122"/>
              </a:rPr>
              <a:t>Potential Applications</a:t>
            </a:r>
          </a:p>
          <a:p>
            <a:endParaRPr lang="zh-CN" altLang="en-US" sz="3200" b="1" dirty="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>
          <a:xfrm>
            <a:off x="605674" y="1408692"/>
            <a:ext cx="8332918" cy="5171012"/>
          </a:xfrm>
        </p:spPr>
        <p:txBody>
          <a:bodyPr/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+mn-lt"/>
                <a:cs typeface="+mn-ea"/>
                <a:sym typeface="+mn-lt"/>
              </a:rPr>
              <a:t>Telecommunication calling records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+mn-lt"/>
                <a:cs typeface="+mn-ea"/>
                <a:sym typeface="+mn-lt"/>
              </a:rPr>
              <a:t>Business: credit card transaction flows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200" b="1" dirty="0">
                <a:latin typeface="+mn-lt"/>
                <a:cs typeface="+mn-ea"/>
                <a:sym typeface="+mn-lt"/>
              </a:rPr>
              <a:t>Network monitoring and traffic engineering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+mn-lt"/>
                <a:cs typeface="+mn-ea"/>
                <a:sym typeface="+mn-lt"/>
              </a:rPr>
              <a:t>Financial market: stock exchange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+mn-lt"/>
                <a:cs typeface="+mn-ea"/>
                <a:sym typeface="+mn-lt"/>
              </a:rPr>
              <a:t>Engineering &amp; industrial processes: power supply &amp; manufacturing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200" b="1" dirty="0">
                <a:latin typeface="+mn-lt"/>
                <a:cs typeface="+mn-ea"/>
                <a:sym typeface="+mn-lt"/>
              </a:rPr>
              <a:t>Sensor, monitoring &amp; surveillance: video streams, RFIDs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+mn-lt"/>
                <a:cs typeface="+mn-ea"/>
                <a:sym typeface="+mn-lt"/>
              </a:rPr>
              <a:t>Security monitoring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200" b="1" dirty="0">
                <a:latin typeface="+mn-lt"/>
                <a:cs typeface="+mn-ea"/>
                <a:sym typeface="+mn-lt"/>
              </a:rPr>
              <a:t>Web logs and Web page click streams</a:t>
            </a:r>
          </a:p>
        </p:txBody>
      </p:sp>
    </p:spTree>
    <p:extLst>
      <p:ext uri="{BB962C8B-B14F-4D97-AF65-F5344CB8AC3E}">
        <p14:creationId xmlns:p14="http://schemas.microsoft.com/office/powerpoint/2010/main" val="1862485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340700" y="421887"/>
            <a:ext cx="4248150" cy="486965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0000FF"/>
                </a:solidFill>
                <a:cs typeface="+mn-ea"/>
                <a:sym typeface="+mn-lt"/>
              </a:rPr>
              <a:t>What is data stream?</a:t>
            </a:r>
            <a:endParaRPr lang="zh-CN" altLang="en-US" sz="3200" b="1" dirty="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>
          <a:xfrm>
            <a:off x="527579" y="1316596"/>
            <a:ext cx="8232108" cy="2558038"/>
          </a:xfrm>
        </p:spPr>
        <p:txBody>
          <a:bodyPr/>
          <a:lstStyle/>
          <a:p>
            <a:pPr marL="0" indent="0"/>
            <a:r>
              <a:rPr lang="en-US" altLang="zh-CN" sz="2400" dirty="0">
                <a:latin typeface="+mn-lt"/>
                <a:cs typeface="+mn-ea"/>
                <a:sym typeface="+mn-lt"/>
              </a:rPr>
              <a:t>A data stream  is a massive sequence of data objects which have some unique features</a:t>
            </a:r>
            <a:r>
              <a:rPr lang="en-US" altLang="zh-CN" sz="2400" b="1" dirty="0">
                <a:latin typeface="+mn-lt"/>
                <a:cs typeface="+mn-ea"/>
                <a:sym typeface="+mn-lt"/>
              </a:rPr>
              <a:t>:</a:t>
            </a:r>
          </a:p>
          <a:p>
            <a:pPr marL="0" indent="0"/>
            <a:endParaRPr lang="en-US" altLang="zh-CN" b="1" dirty="0">
              <a:latin typeface="+mn-lt"/>
              <a:cs typeface="+mn-ea"/>
              <a:sym typeface="+mn-lt"/>
            </a:endParaRPr>
          </a:p>
          <a:p>
            <a:pPr marL="585788" lvl="1" indent="-285750">
              <a:buFont typeface="Wingdings" panose="05000000000000000000" pitchFamily="2" charset="2"/>
              <a:buChar char="Ø"/>
            </a:pPr>
            <a:r>
              <a:rPr lang="en-US" altLang="zh-CN" sz="2200" b="1" dirty="0">
                <a:solidFill>
                  <a:srgbClr val="C00000"/>
                </a:solidFill>
                <a:latin typeface="+mn-lt"/>
                <a:cs typeface="+mn-ea"/>
                <a:sym typeface="+mn-lt"/>
              </a:rPr>
              <a:t>One by </a:t>
            </a:r>
            <a:r>
              <a:rPr lang="en-US" altLang="zh-CN" sz="2200" b="1" dirty="0">
                <a:solidFill>
                  <a:srgbClr val="C00000"/>
                </a:solidFill>
                <a:cs typeface="+mn-ea"/>
                <a:sym typeface="+mn-lt"/>
              </a:rPr>
              <a:t>O</a:t>
            </a:r>
            <a:r>
              <a:rPr lang="en-US" altLang="zh-CN" sz="2200" b="1" dirty="0">
                <a:solidFill>
                  <a:srgbClr val="C00000"/>
                </a:solidFill>
                <a:latin typeface="+mn-lt"/>
                <a:cs typeface="+mn-ea"/>
                <a:sym typeface="+mn-lt"/>
              </a:rPr>
              <a:t>ne</a:t>
            </a:r>
            <a:endParaRPr lang="en-US" altLang="zh-CN" sz="2200" dirty="0">
              <a:solidFill>
                <a:srgbClr val="C00000"/>
              </a:solidFill>
              <a:latin typeface="+mn-lt"/>
              <a:cs typeface="+mn-ea"/>
              <a:sym typeface="+mn-lt"/>
            </a:endParaRPr>
          </a:p>
          <a:p>
            <a:pPr marL="585788" lvl="1" indent="-285750">
              <a:buFont typeface="Wingdings" panose="05000000000000000000" pitchFamily="2" charset="2"/>
              <a:buChar char="Ø"/>
            </a:pPr>
            <a:r>
              <a:rPr lang="en-US" altLang="zh-CN" sz="2200" b="1" dirty="0">
                <a:solidFill>
                  <a:srgbClr val="C00000"/>
                </a:solidFill>
                <a:latin typeface="+mn-lt"/>
                <a:cs typeface="+mn-ea"/>
                <a:sym typeface="+mn-lt"/>
              </a:rPr>
              <a:t>Potentially Unbounded </a:t>
            </a:r>
          </a:p>
          <a:p>
            <a:pPr marL="585788" lvl="1" indent="-285750">
              <a:buFont typeface="Wingdings" panose="05000000000000000000" pitchFamily="2" charset="2"/>
              <a:buChar char="Ø"/>
            </a:pPr>
            <a:r>
              <a:rPr lang="en-US" altLang="zh-CN" sz="2200" b="1" dirty="0">
                <a:solidFill>
                  <a:srgbClr val="C00000"/>
                </a:solidFill>
                <a:latin typeface="+mn-lt"/>
                <a:cs typeface="+mn-ea"/>
                <a:sym typeface="+mn-lt"/>
              </a:rPr>
              <a:t>Concept Drift</a:t>
            </a:r>
            <a:r>
              <a:rPr lang="en-US" altLang="zh-CN" sz="2200" dirty="0">
                <a:solidFill>
                  <a:srgbClr val="C00000"/>
                </a:solidFill>
                <a:latin typeface="+mn-lt"/>
                <a:cs typeface="+mn-ea"/>
                <a:sym typeface="+mn-lt"/>
              </a:rPr>
              <a:t> </a:t>
            </a:r>
            <a:br>
              <a:rPr lang="en-US" altLang="zh-CN" dirty="0">
                <a:latin typeface="+mn-lt"/>
                <a:cs typeface="+mn-ea"/>
                <a:sym typeface="+mn-lt"/>
              </a:rPr>
            </a:b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77189" y="4491286"/>
            <a:ext cx="2700300" cy="692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4192090" y="4726570"/>
            <a:ext cx="516102" cy="23542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prstClr val="white"/>
                </a:solidFill>
                <a:cs typeface="+mn-ea"/>
                <a:sym typeface="+mn-lt"/>
              </a:rPr>
              <a:t>data1</a:t>
            </a:r>
            <a:endParaRPr lang="zh-CN" altLang="en-US" sz="9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1114979" y="4849818"/>
            <a:ext cx="972109" cy="113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884409" y="5218716"/>
            <a:ext cx="1960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prstClr val="black"/>
                </a:solidFill>
                <a:cs typeface="+mn-ea"/>
                <a:sym typeface="+mn-lt"/>
              </a:rPr>
              <a:t>Data stream</a:t>
            </a:r>
            <a:endParaRPr lang="zh-CN" altLang="en-US" sz="20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4777490" y="4833870"/>
            <a:ext cx="972109" cy="113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905974" y="4633815"/>
            <a:ext cx="262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prstClr val="black"/>
                </a:solidFill>
                <a:cs typeface="+mn-ea"/>
                <a:sym typeface="+mn-lt"/>
              </a:rPr>
              <a:t>Data mining system</a:t>
            </a:r>
            <a:endParaRPr lang="zh-CN" altLang="en-US" sz="20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3509377" y="4726570"/>
            <a:ext cx="532746" cy="23542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prstClr val="white"/>
                </a:solidFill>
                <a:cs typeface="+mn-ea"/>
                <a:sym typeface="+mn-lt"/>
              </a:rPr>
              <a:t>data2</a:t>
            </a:r>
            <a:endParaRPr lang="zh-CN" altLang="en-US" sz="9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2272626" y="4730870"/>
            <a:ext cx="487276" cy="23112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prstClr val="white"/>
                </a:solidFill>
                <a:cs typeface="+mn-ea"/>
                <a:sym typeface="+mn-lt"/>
              </a:rPr>
              <a:t>data4</a:t>
            </a:r>
            <a:endParaRPr lang="zh-CN" altLang="en-US" sz="9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2861212" y="4726570"/>
            <a:ext cx="546855" cy="23542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prstClr val="white"/>
                </a:solidFill>
                <a:cs typeface="+mn-ea"/>
                <a:sym typeface="+mn-lt"/>
              </a:rPr>
              <a:t>data3</a:t>
            </a:r>
            <a:endParaRPr lang="zh-CN" altLang="en-US" sz="900" dirty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3412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339030" y="289777"/>
            <a:ext cx="2806700" cy="604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Aft>
                <a:spcPct val="3000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Challenges</a:t>
            </a:r>
            <a:endParaRPr lang="en-US" altLang="zh-CN" sz="3200" b="1" dirty="0">
              <a:solidFill>
                <a:prstClr val="black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16533" y="1359597"/>
            <a:ext cx="826305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Data Stream</a:t>
            </a:r>
            <a:r>
              <a:rPr lang="en-US" altLang="zh-C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(a) Infinite Length  (b) Evolving Nature</a:t>
            </a:r>
            <a:endParaRPr lang="zh-CN" altLang="en-US" sz="2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6533" y="2360615"/>
            <a:ext cx="60372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spcBef>
                <a:spcPts val="1200"/>
              </a:spcBef>
              <a:spcAft>
                <a:spcPts val="600"/>
              </a:spcAft>
              <a:buSzPct val="80000"/>
              <a:buFont typeface="Wingdings" pitchFamily="2" charset="2"/>
              <a:buChar char="u"/>
            </a:pPr>
            <a:r>
              <a:rPr lang="en-US" altLang="zh-C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Single Pass Handling</a:t>
            </a:r>
          </a:p>
          <a:p>
            <a:pPr marL="800100" lvl="1" indent="-342900">
              <a:spcAft>
                <a:spcPts val="600"/>
              </a:spcAft>
              <a:buSzPct val="80000"/>
              <a:buFont typeface="Wingdings" pitchFamily="2" charset="2"/>
              <a:buChar char="u"/>
            </a:pPr>
            <a:r>
              <a:rPr lang="en-US" altLang="zh-C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Memory Limitation</a:t>
            </a:r>
          </a:p>
          <a:p>
            <a:pPr marL="800100" lvl="1" indent="-342900">
              <a:spcAft>
                <a:spcPts val="600"/>
              </a:spcAft>
              <a:buSzPct val="80000"/>
              <a:buFont typeface="Wingdings" pitchFamily="2" charset="2"/>
              <a:buChar char="u"/>
            </a:pPr>
            <a:r>
              <a:rPr lang="en-US" altLang="zh-C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Low Time Complexity</a:t>
            </a:r>
          </a:p>
          <a:p>
            <a:pPr marL="800100" lvl="1" indent="-342900">
              <a:spcAft>
                <a:spcPts val="600"/>
              </a:spcAft>
              <a:buSzPct val="80000"/>
              <a:buFont typeface="Wingdings" pitchFamily="2" charset="2"/>
              <a:buChar char="u"/>
            </a:pPr>
            <a:r>
              <a:rPr lang="en-US" altLang="zh-C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Concept Drift</a:t>
            </a:r>
            <a:endParaRPr lang="zh-CN" altLang="en-US" sz="2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spcAft>
                <a:spcPts val="600"/>
              </a:spcAft>
              <a:buSzPct val="80000"/>
              <a:buFont typeface="Wingdings" pitchFamily="2" charset="2"/>
              <a:buChar char="u"/>
            </a:pPr>
            <a:endParaRPr lang="en-US" altLang="zh-CN" sz="2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406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196174" y="463880"/>
            <a:ext cx="4248150" cy="486965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0000FF"/>
                </a:solidFill>
                <a:cs typeface="+mn-ea"/>
                <a:sym typeface="+mn-lt"/>
              </a:rPr>
              <a:t>What is concept drift</a:t>
            </a:r>
            <a:r>
              <a:rPr lang="zh-CN" altLang="en-US" sz="2800" b="1" dirty="0">
                <a:solidFill>
                  <a:srgbClr val="0000FF"/>
                </a:solidFill>
                <a:cs typeface="+mn-ea"/>
                <a:sym typeface="+mn-lt"/>
              </a:rPr>
              <a:t>？</a:t>
            </a:r>
            <a:endParaRPr lang="en-US" altLang="zh-CN" sz="2800" b="1" dirty="0">
              <a:solidFill>
                <a:srgbClr val="0000FF"/>
              </a:solidFill>
              <a:cs typeface="+mn-ea"/>
              <a:sym typeface="+mn-lt"/>
            </a:endParaRPr>
          </a:p>
          <a:p>
            <a:endParaRPr lang="zh-CN" altLang="en-US" sz="2800" b="1" dirty="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6" name="内容占位符 1"/>
          <p:cNvSpPr txBox="1">
            <a:spLocks/>
          </p:cNvSpPr>
          <p:nvPr/>
        </p:nvSpPr>
        <p:spPr>
          <a:xfrm>
            <a:off x="410819" y="1265121"/>
            <a:ext cx="7340624" cy="167418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en-US" altLang="zh-CN" sz="2100" dirty="0">
                <a:solidFill>
                  <a:prstClr val="black"/>
                </a:solidFill>
                <a:cs typeface="+mn-ea"/>
                <a:sym typeface="+mn-lt"/>
              </a:rPr>
              <a:t>In predictive analytics and machine learning, the concept drift means that </a:t>
            </a:r>
            <a:r>
              <a:rPr lang="en-US" altLang="zh-CN" sz="2100" dirty="0">
                <a:solidFill>
                  <a:srgbClr val="FF0000"/>
                </a:solidFill>
                <a:cs typeface="+mn-ea"/>
                <a:sym typeface="+mn-lt"/>
              </a:rPr>
              <a:t>the statistical properties of the target variable</a:t>
            </a:r>
            <a:r>
              <a:rPr lang="en-US" altLang="zh-CN" sz="2100" dirty="0">
                <a:solidFill>
                  <a:prstClr val="black"/>
                </a:solidFill>
                <a:cs typeface="+mn-ea"/>
                <a:sym typeface="+mn-lt"/>
              </a:rPr>
              <a:t>, which the model is trying to predict, </a:t>
            </a:r>
            <a:r>
              <a:rPr lang="en-US" altLang="zh-CN" sz="2100" dirty="0">
                <a:solidFill>
                  <a:srgbClr val="FF0000"/>
                </a:solidFill>
                <a:cs typeface="+mn-ea"/>
                <a:sym typeface="+mn-lt"/>
              </a:rPr>
              <a:t>change over time in unforeseen ways.</a:t>
            </a:r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410819" y="3037559"/>
            <a:ext cx="6480720" cy="4320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en-US" altLang="zh-CN" sz="2400" dirty="0">
                <a:solidFill>
                  <a:prstClr val="black"/>
                </a:solidFill>
                <a:cs typeface="+mn-ea"/>
                <a:sym typeface="+mn-lt"/>
              </a:rPr>
              <a:t>In a word, </a:t>
            </a:r>
            <a:r>
              <a:rPr lang="en-US" altLang="zh-CN" sz="2400" dirty="0">
                <a:solidFill>
                  <a:srgbClr val="FF0000"/>
                </a:solidFill>
                <a:cs typeface="+mn-ea"/>
                <a:sym typeface="+mn-lt"/>
              </a:rPr>
              <a:t>the probability distribution changes</a:t>
            </a:r>
            <a:r>
              <a:rPr lang="en-US" altLang="zh-CN" sz="2400" dirty="0">
                <a:solidFill>
                  <a:prstClr val="black"/>
                </a:solidFill>
                <a:cs typeface="+mn-ea"/>
                <a:sym typeface="+mn-lt"/>
              </a:rPr>
              <a:t>.</a:t>
            </a:r>
          </a:p>
        </p:txBody>
      </p:sp>
      <p:sp>
        <p:nvSpPr>
          <p:cNvPr id="8" name="内容占位符 1"/>
          <p:cNvSpPr txBox="1">
            <a:spLocks/>
          </p:cNvSpPr>
          <p:nvPr/>
        </p:nvSpPr>
        <p:spPr>
          <a:xfrm>
            <a:off x="715850" y="3852782"/>
            <a:ext cx="6844516" cy="17396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prstClr val="black"/>
                </a:solidFill>
                <a:cs typeface="+mn-ea"/>
                <a:sym typeface="+mn-lt"/>
              </a:rPr>
              <a:t>Change in P(C)</a:t>
            </a:r>
          </a:p>
          <a:p>
            <a:r>
              <a:rPr lang="en-US" altLang="zh-CN" sz="2400" dirty="0">
                <a:solidFill>
                  <a:prstClr val="black"/>
                </a:solidFill>
                <a:cs typeface="+mn-ea"/>
                <a:sym typeface="+mn-lt"/>
              </a:rPr>
              <a:t>Change in P(X)</a:t>
            </a:r>
          </a:p>
          <a:p>
            <a:r>
              <a:rPr lang="en-US" altLang="zh-CN" sz="2400" dirty="0">
                <a:solidFill>
                  <a:prstClr val="black"/>
                </a:solidFill>
                <a:cs typeface="+mn-ea"/>
                <a:sym typeface="+mn-lt"/>
              </a:rPr>
              <a:t>Change in P(C|X)</a:t>
            </a:r>
            <a:endParaRPr lang="en-US" altLang="zh-CN" sz="2400" dirty="0">
              <a:solidFill>
                <a:srgbClr val="0000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33542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36584" y="1020767"/>
            <a:ext cx="6442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just"/>
            <a:r>
              <a:rPr lang="en-US" altLang="zh-CN" sz="2400" b="1" dirty="0">
                <a:solidFill>
                  <a:srgbClr val="0000FF"/>
                </a:solidFill>
                <a:cs typeface="+mn-ea"/>
                <a:sym typeface="+mn-lt"/>
              </a:rPr>
              <a:t>Real</a:t>
            </a:r>
            <a:r>
              <a:rPr lang="en-US" altLang="zh-CN" sz="2400" b="1" dirty="0">
                <a:solidFill>
                  <a:prstClr val="black"/>
                </a:solidFill>
                <a:cs typeface="+mn-ea"/>
                <a:sym typeface="+mn-lt"/>
              </a:rPr>
              <a:t> concept drift vs. </a:t>
            </a:r>
            <a:r>
              <a:rPr lang="en-US" altLang="zh-CN" sz="2400" b="1" dirty="0">
                <a:solidFill>
                  <a:srgbClr val="0000FF"/>
                </a:solidFill>
                <a:cs typeface="+mn-ea"/>
                <a:sym typeface="+mn-lt"/>
              </a:rPr>
              <a:t>Virtual</a:t>
            </a:r>
            <a:r>
              <a:rPr lang="en-US" altLang="zh-CN" sz="2400" b="1" dirty="0">
                <a:solidFill>
                  <a:prstClr val="black"/>
                </a:solidFill>
                <a:cs typeface="+mn-ea"/>
                <a:sym typeface="+mn-lt"/>
              </a:rPr>
              <a:t> concept drift</a:t>
            </a:r>
            <a:endParaRPr lang="zh-CN" altLang="en-US" sz="24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pic>
        <p:nvPicPr>
          <p:cNvPr id="6" name="图片 5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840" y="2221615"/>
            <a:ext cx="6702214" cy="1904732"/>
          </a:xfrm>
          <a:prstGeom prst="rect">
            <a:avLst/>
          </a:prstGeom>
        </p:spPr>
      </p:pic>
      <p:graphicFrame>
        <p:nvGraphicFramePr>
          <p:cNvPr id="8" name="Object 11"/>
          <p:cNvGraphicFramePr>
            <a:graphicFrameLocks noChangeAspect="1"/>
          </p:cNvGraphicFramePr>
          <p:nvPr>
            <p:extLst/>
          </p:nvPr>
        </p:nvGraphicFramePr>
        <p:xfrm>
          <a:off x="2579311" y="4653062"/>
          <a:ext cx="2718296" cy="689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7" name="Equation" r:id="rId4" imgW="1651000" imgH="419100" progId="">
                  <p:embed/>
                </p:oleObj>
              </mc:Choice>
              <mc:Fallback>
                <p:oleObj name="Equation" r:id="rId4" imgW="1651000" imgH="4191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9311" y="4653062"/>
                        <a:ext cx="2718296" cy="6897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6678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043738" y="584756"/>
            <a:ext cx="7499350" cy="67310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b="1" dirty="0">
                <a:ea typeface="SimSun" panose="02010600030101010101" pitchFamily="2" charset="-122"/>
              </a:rPr>
              <a:t>Example: Concept-Drift</a:t>
            </a:r>
          </a:p>
        </p:txBody>
      </p:sp>
      <p:sp>
        <p:nvSpPr>
          <p:cNvPr id="14339" name="Text Box 128"/>
          <p:cNvSpPr txBox="1">
            <a:spLocks noChangeArrowheads="1"/>
          </p:cNvSpPr>
          <p:nvPr/>
        </p:nvSpPr>
        <p:spPr bwMode="auto">
          <a:xfrm>
            <a:off x="2057400" y="5181600"/>
            <a:ext cx="2133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000">
                <a:solidFill>
                  <a:prstClr val="black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Negative instance</a:t>
            </a:r>
          </a:p>
        </p:txBody>
      </p:sp>
      <p:sp>
        <p:nvSpPr>
          <p:cNvPr id="14340" name="Text Box 129"/>
          <p:cNvSpPr txBox="1">
            <a:spLocks noChangeArrowheads="1"/>
          </p:cNvSpPr>
          <p:nvPr/>
        </p:nvSpPr>
        <p:spPr bwMode="auto">
          <a:xfrm>
            <a:off x="2057400" y="5562600"/>
            <a:ext cx="1981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000">
                <a:solidFill>
                  <a:prstClr val="black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Positive instance</a:t>
            </a: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1905000" y="2193925"/>
            <a:ext cx="1619250" cy="1982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342" name="Line 9"/>
          <p:cNvSpPr>
            <a:spLocks noChangeShapeType="1"/>
          </p:cNvSpPr>
          <p:nvPr/>
        </p:nvSpPr>
        <p:spPr bwMode="auto">
          <a:xfrm>
            <a:off x="1905000" y="2590800"/>
            <a:ext cx="1277938" cy="1585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43" name="Oval 13"/>
          <p:cNvSpPr>
            <a:spLocks noChangeArrowheads="1"/>
          </p:cNvSpPr>
          <p:nvPr/>
        </p:nvSpPr>
        <p:spPr bwMode="auto">
          <a:xfrm>
            <a:off x="1990725" y="2392363"/>
            <a:ext cx="84138" cy="1000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344" name="Oval 14"/>
          <p:cNvSpPr>
            <a:spLocks noChangeArrowheads="1"/>
          </p:cNvSpPr>
          <p:nvPr/>
        </p:nvSpPr>
        <p:spPr bwMode="auto">
          <a:xfrm>
            <a:off x="2160588" y="2789238"/>
            <a:ext cx="85725" cy="984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345" name="Oval 15"/>
          <p:cNvSpPr>
            <a:spLocks noChangeArrowheads="1"/>
          </p:cNvSpPr>
          <p:nvPr/>
        </p:nvSpPr>
        <p:spPr bwMode="auto">
          <a:xfrm>
            <a:off x="2501900" y="2789238"/>
            <a:ext cx="84138" cy="984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346" name="Oval 16"/>
          <p:cNvSpPr>
            <a:spLocks noChangeArrowheads="1"/>
          </p:cNvSpPr>
          <p:nvPr/>
        </p:nvSpPr>
        <p:spPr bwMode="auto">
          <a:xfrm>
            <a:off x="2586038" y="2293938"/>
            <a:ext cx="85725" cy="984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347" name="Oval 17"/>
          <p:cNvSpPr>
            <a:spLocks noChangeArrowheads="1"/>
          </p:cNvSpPr>
          <p:nvPr/>
        </p:nvSpPr>
        <p:spPr bwMode="auto">
          <a:xfrm>
            <a:off x="2843213" y="2887663"/>
            <a:ext cx="84137" cy="1000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348" name="Oval 18"/>
          <p:cNvSpPr>
            <a:spLocks noChangeArrowheads="1"/>
          </p:cNvSpPr>
          <p:nvPr/>
        </p:nvSpPr>
        <p:spPr bwMode="auto">
          <a:xfrm>
            <a:off x="2586038" y="3186113"/>
            <a:ext cx="85725" cy="984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349" name="Oval 19"/>
          <p:cNvSpPr>
            <a:spLocks noChangeArrowheads="1"/>
          </p:cNvSpPr>
          <p:nvPr/>
        </p:nvSpPr>
        <p:spPr bwMode="auto">
          <a:xfrm>
            <a:off x="3182938" y="2492375"/>
            <a:ext cx="85725" cy="984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350" name="Oval 20"/>
          <p:cNvSpPr>
            <a:spLocks noChangeArrowheads="1"/>
          </p:cNvSpPr>
          <p:nvPr/>
        </p:nvSpPr>
        <p:spPr bwMode="auto">
          <a:xfrm>
            <a:off x="2843213" y="2492375"/>
            <a:ext cx="84137" cy="984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351" name="Oval 21"/>
          <p:cNvSpPr>
            <a:spLocks noChangeArrowheads="1"/>
          </p:cNvSpPr>
          <p:nvPr/>
        </p:nvSpPr>
        <p:spPr bwMode="auto">
          <a:xfrm>
            <a:off x="3182938" y="3284538"/>
            <a:ext cx="85725" cy="984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352" name="Oval 22"/>
          <p:cNvSpPr>
            <a:spLocks noChangeArrowheads="1"/>
          </p:cNvSpPr>
          <p:nvPr/>
        </p:nvSpPr>
        <p:spPr bwMode="auto">
          <a:xfrm>
            <a:off x="2843213" y="3382963"/>
            <a:ext cx="84137" cy="1000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353" name="Oval 23"/>
          <p:cNvSpPr>
            <a:spLocks noChangeArrowheads="1"/>
          </p:cNvSpPr>
          <p:nvPr/>
        </p:nvSpPr>
        <p:spPr bwMode="auto">
          <a:xfrm>
            <a:off x="3268663" y="3681413"/>
            <a:ext cx="85725" cy="984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354" name="Oval 24"/>
          <p:cNvSpPr>
            <a:spLocks noChangeArrowheads="1"/>
          </p:cNvSpPr>
          <p:nvPr/>
        </p:nvSpPr>
        <p:spPr bwMode="auto">
          <a:xfrm>
            <a:off x="3268663" y="2789238"/>
            <a:ext cx="85725" cy="984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355" name="Oval 25"/>
          <p:cNvSpPr>
            <a:spLocks noChangeArrowheads="1"/>
          </p:cNvSpPr>
          <p:nvPr/>
        </p:nvSpPr>
        <p:spPr bwMode="auto">
          <a:xfrm>
            <a:off x="3013075" y="3681413"/>
            <a:ext cx="85725" cy="984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356" name="Oval 26"/>
          <p:cNvSpPr>
            <a:spLocks noChangeArrowheads="1"/>
          </p:cNvSpPr>
          <p:nvPr/>
        </p:nvSpPr>
        <p:spPr bwMode="auto">
          <a:xfrm>
            <a:off x="3268663" y="3978275"/>
            <a:ext cx="85725" cy="984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357" name="Oval 33"/>
          <p:cNvSpPr>
            <a:spLocks noChangeArrowheads="1"/>
          </p:cNvSpPr>
          <p:nvPr/>
        </p:nvSpPr>
        <p:spPr bwMode="auto">
          <a:xfrm>
            <a:off x="1990725" y="3086100"/>
            <a:ext cx="84138" cy="1000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358" name="Oval 34"/>
          <p:cNvSpPr>
            <a:spLocks noChangeArrowheads="1"/>
          </p:cNvSpPr>
          <p:nvPr/>
        </p:nvSpPr>
        <p:spPr bwMode="auto">
          <a:xfrm>
            <a:off x="1990725" y="3382963"/>
            <a:ext cx="84138" cy="1000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359" name="Oval 35"/>
          <p:cNvSpPr>
            <a:spLocks noChangeArrowheads="1"/>
          </p:cNvSpPr>
          <p:nvPr/>
        </p:nvSpPr>
        <p:spPr bwMode="auto">
          <a:xfrm>
            <a:off x="2246313" y="3382963"/>
            <a:ext cx="84137" cy="1000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360" name="Oval 36"/>
          <p:cNvSpPr>
            <a:spLocks noChangeArrowheads="1"/>
          </p:cNvSpPr>
          <p:nvPr/>
        </p:nvSpPr>
        <p:spPr bwMode="auto">
          <a:xfrm>
            <a:off x="2246313" y="3581400"/>
            <a:ext cx="84137" cy="1000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361" name="Oval 37"/>
          <p:cNvSpPr>
            <a:spLocks noChangeArrowheads="1"/>
          </p:cNvSpPr>
          <p:nvPr/>
        </p:nvSpPr>
        <p:spPr bwMode="auto">
          <a:xfrm>
            <a:off x="1990725" y="3681413"/>
            <a:ext cx="84138" cy="984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362" name="Oval 38"/>
          <p:cNvSpPr>
            <a:spLocks noChangeArrowheads="1"/>
          </p:cNvSpPr>
          <p:nvPr/>
        </p:nvSpPr>
        <p:spPr bwMode="auto">
          <a:xfrm>
            <a:off x="2074863" y="3878263"/>
            <a:ext cx="85725" cy="1000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363" name="Oval 39"/>
          <p:cNvSpPr>
            <a:spLocks noChangeArrowheads="1"/>
          </p:cNvSpPr>
          <p:nvPr/>
        </p:nvSpPr>
        <p:spPr bwMode="auto">
          <a:xfrm>
            <a:off x="2501900" y="3878263"/>
            <a:ext cx="84138" cy="1000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364" name="Oval 40"/>
          <p:cNvSpPr>
            <a:spLocks noChangeArrowheads="1"/>
          </p:cNvSpPr>
          <p:nvPr/>
        </p:nvSpPr>
        <p:spPr bwMode="auto">
          <a:xfrm>
            <a:off x="2501900" y="3581400"/>
            <a:ext cx="84138" cy="1000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365" name="Oval 41"/>
          <p:cNvSpPr>
            <a:spLocks noChangeArrowheads="1"/>
          </p:cNvSpPr>
          <p:nvPr/>
        </p:nvSpPr>
        <p:spPr bwMode="auto">
          <a:xfrm>
            <a:off x="2757488" y="3779838"/>
            <a:ext cx="85725" cy="984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366" name="Oval 47"/>
          <p:cNvSpPr>
            <a:spLocks noChangeArrowheads="1"/>
          </p:cNvSpPr>
          <p:nvPr/>
        </p:nvSpPr>
        <p:spPr bwMode="auto">
          <a:xfrm>
            <a:off x="2757488" y="3878263"/>
            <a:ext cx="85725" cy="1000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367" name="Oval 48"/>
          <p:cNvSpPr>
            <a:spLocks noChangeArrowheads="1"/>
          </p:cNvSpPr>
          <p:nvPr/>
        </p:nvSpPr>
        <p:spPr bwMode="auto">
          <a:xfrm>
            <a:off x="2330450" y="3878263"/>
            <a:ext cx="85725" cy="1000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368" name="Oval 49"/>
          <p:cNvSpPr>
            <a:spLocks noChangeArrowheads="1"/>
          </p:cNvSpPr>
          <p:nvPr/>
        </p:nvSpPr>
        <p:spPr bwMode="auto">
          <a:xfrm>
            <a:off x="2927350" y="3978275"/>
            <a:ext cx="85725" cy="984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369" name="Oval 50"/>
          <p:cNvSpPr>
            <a:spLocks noChangeArrowheads="1"/>
          </p:cNvSpPr>
          <p:nvPr/>
        </p:nvSpPr>
        <p:spPr bwMode="auto">
          <a:xfrm>
            <a:off x="2330450" y="4076700"/>
            <a:ext cx="85725" cy="1000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grpSp>
        <p:nvGrpSpPr>
          <p:cNvPr id="2" name="Group 141"/>
          <p:cNvGrpSpPr>
            <a:grpSpLocks/>
          </p:cNvGrpSpPr>
          <p:nvPr/>
        </p:nvGrpSpPr>
        <p:grpSpPr bwMode="auto">
          <a:xfrm>
            <a:off x="5143500" y="2181225"/>
            <a:ext cx="1633538" cy="1995488"/>
            <a:chOff x="5143500" y="2181025"/>
            <a:chExt cx="1632898" cy="1995223"/>
          </a:xfrm>
        </p:grpSpPr>
        <p:sp>
          <p:nvSpPr>
            <p:cNvPr id="14445" name="Rectangle 7"/>
            <p:cNvSpPr>
              <a:spLocks noChangeArrowheads="1"/>
            </p:cNvSpPr>
            <p:nvPr/>
          </p:nvSpPr>
          <p:spPr bwMode="auto">
            <a:xfrm>
              <a:off x="5143500" y="2194673"/>
              <a:ext cx="1619250" cy="19815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46" name="Line 11"/>
            <p:cNvSpPr>
              <a:spLocks noChangeShapeType="1"/>
            </p:cNvSpPr>
            <p:nvPr/>
          </p:nvSpPr>
          <p:spPr bwMode="auto">
            <a:xfrm>
              <a:off x="5143500" y="2392830"/>
              <a:ext cx="1619250" cy="11889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47" name="Rectangle 109"/>
            <p:cNvSpPr>
              <a:spLocks noChangeArrowheads="1"/>
            </p:cNvSpPr>
            <p:nvPr/>
          </p:nvSpPr>
          <p:spPr bwMode="auto">
            <a:xfrm>
              <a:off x="5143500" y="2194673"/>
              <a:ext cx="1619250" cy="19815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48" name="Oval 111"/>
            <p:cNvSpPr>
              <a:spLocks noChangeArrowheads="1"/>
            </p:cNvSpPr>
            <p:nvPr/>
          </p:nvSpPr>
          <p:spPr bwMode="auto">
            <a:xfrm>
              <a:off x="5228724" y="2392830"/>
              <a:ext cx="85224" cy="9907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49" name="Oval 112"/>
            <p:cNvSpPr>
              <a:spLocks noChangeArrowheads="1"/>
            </p:cNvSpPr>
            <p:nvPr/>
          </p:nvSpPr>
          <p:spPr bwMode="auto">
            <a:xfrm>
              <a:off x="5399171" y="2789145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50" name="Oval 113"/>
            <p:cNvSpPr>
              <a:spLocks noChangeArrowheads="1"/>
            </p:cNvSpPr>
            <p:nvPr/>
          </p:nvSpPr>
          <p:spPr bwMode="auto">
            <a:xfrm>
              <a:off x="5740066" y="2789145"/>
              <a:ext cx="85224" cy="9907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51" name="Oval 114"/>
            <p:cNvSpPr>
              <a:spLocks noChangeArrowheads="1"/>
            </p:cNvSpPr>
            <p:nvPr/>
          </p:nvSpPr>
          <p:spPr bwMode="auto">
            <a:xfrm>
              <a:off x="5825289" y="2293751"/>
              <a:ext cx="85224" cy="9907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52" name="Oval 115"/>
            <p:cNvSpPr>
              <a:spLocks noChangeArrowheads="1"/>
            </p:cNvSpPr>
            <p:nvPr/>
          </p:nvSpPr>
          <p:spPr bwMode="auto">
            <a:xfrm>
              <a:off x="6080961" y="2888224"/>
              <a:ext cx="85224" cy="9907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53" name="Oval 116"/>
            <p:cNvSpPr>
              <a:spLocks noChangeArrowheads="1"/>
            </p:cNvSpPr>
            <p:nvPr/>
          </p:nvSpPr>
          <p:spPr bwMode="auto">
            <a:xfrm>
              <a:off x="5825289" y="3185460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54" name="Oval 117"/>
            <p:cNvSpPr>
              <a:spLocks noChangeArrowheads="1"/>
            </p:cNvSpPr>
            <p:nvPr/>
          </p:nvSpPr>
          <p:spPr bwMode="auto">
            <a:xfrm>
              <a:off x="6421855" y="2491909"/>
              <a:ext cx="85224" cy="9907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55" name="Oval 118"/>
            <p:cNvSpPr>
              <a:spLocks noChangeArrowheads="1"/>
            </p:cNvSpPr>
            <p:nvPr/>
          </p:nvSpPr>
          <p:spPr bwMode="auto">
            <a:xfrm>
              <a:off x="6080961" y="2491909"/>
              <a:ext cx="85224" cy="9907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56" name="Oval 119"/>
            <p:cNvSpPr>
              <a:spLocks noChangeArrowheads="1"/>
            </p:cNvSpPr>
            <p:nvPr/>
          </p:nvSpPr>
          <p:spPr bwMode="auto">
            <a:xfrm>
              <a:off x="6421855" y="3284539"/>
              <a:ext cx="85224" cy="9907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57" name="Oval 120"/>
            <p:cNvSpPr>
              <a:spLocks noChangeArrowheads="1"/>
            </p:cNvSpPr>
            <p:nvPr/>
          </p:nvSpPr>
          <p:spPr bwMode="auto">
            <a:xfrm>
              <a:off x="6080961" y="3383618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58" name="Oval 121"/>
            <p:cNvSpPr>
              <a:spLocks noChangeArrowheads="1"/>
            </p:cNvSpPr>
            <p:nvPr/>
          </p:nvSpPr>
          <p:spPr bwMode="auto">
            <a:xfrm>
              <a:off x="6507079" y="3680854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59" name="Oval 122"/>
            <p:cNvSpPr>
              <a:spLocks noChangeArrowheads="1"/>
            </p:cNvSpPr>
            <p:nvPr/>
          </p:nvSpPr>
          <p:spPr bwMode="auto">
            <a:xfrm>
              <a:off x="6507079" y="2789145"/>
              <a:ext cx="85224" cy="9907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60" name="Oval 123"/>
            <p:cNvSpPr>
              <a:spLocks noChangeArrowheads="1"/>
            </p:cNvSpPr>
            <p:nvPr/>
          </p:nvSpPr>
          <p:spPr bwMode="auto">
            <a:xfrm>
              <a:off x="6251408" y="3680854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61" name="Oval 124"/>
            <p:cNvSpPr>
              <a:spLocks noChangeArrowheads="1"/>
            </p:cNvSpPr>
            <p:nvPr/>
          </p:nvSpPr>
          <p:spPr bwMode="auto">
            <a:xfrm>
              <a:off x="6507079" y="3978090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62" name="Oval 125"/>
            <p:cNvSpPr>
              <a:spLocks noChangeArrowheads="1"/>
            </p:cNvSpPr>
            <p:nvPr/>
          </p:nvSpPr>
          <p:spPr bwMode="auto">
            <a:xfrm>
              <a:off x="5228724" y="3086381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63" name="Oval 126"/>
            <p:cNvSpPr>
              <a:spLocks noChangeArrowheads="1"/>
            </p:cNvSpPr>
            <p:nvPr/>
          </p:nvSpPr>
          <p:spPr bwMode="auto">
            <a:xfrm>
              <a:off x="5228724" y="3383618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64" name="Oval 127"/>
            <p:cNvSpPr>
              <a:spLocks noChangeArrowheads="1"/>
            </p:cNvSpPr>
            <p:nvPr/>
          </p:nvSpPr>
          <p:spPr bwMode="auto">
            <a:xfrm>
              <a:off x="5484395" y="3383618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65" name="Oval 128"/>
            <p:cNvSpPr>
              <a:spLocks noChangeArrowheads="1"/>
            </p:cNvSpPr>
            <p:nvPr/>
          </p:nvSpPr>
          <p:spPr bwMode="auto">
            <a:xfrm>
              <a:off x="5484395" y="3581775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66" name="Oval 129"/>
            <p:cNvSpPr>
              <a:spLocks noChangeArrowheads="1"/>
            </p:cNvSpPr>
            <p:nvPr/>
          </p:nvSpPr>
          <p:spPr bwMode="auto">
            <a:xfrm>
              <a:off x="5228724" y="3680854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67" name="Oval 130"/>
            <p:cNvSpPr>
              <a:spLocks noChangeArrowheads="1"/>
            </p:cNvSpPr>
            <p:nvPr/>
          </p:nvSpPr>
          <p:spPr bwMode="auto">
            <a:xfrm>
              <a:off x="5313947" y="3879011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68" name="Oval 131"/>
            <p:cNvSpPr>
              <a:spLocks noChangeArrowheads="1"/>
            </p:cNvSpPr>
            <p:nvPr/>
          </p:nvSpPr>
          <p:spPr bwMode="auto">
            <a:xfrm>
              <a:off x="5740066" y="3879011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69" name="Oval 132"/>
            <p:cNvSpPr>
              <a:spLocks noChangeArrowheads="1"/>
            </p:cNvSpPr>
            <p:nvPr/>
          </p:nvSpPr>
          <p:spPr bwMode="auto">
            <a:xfrm>
              <a:off x="5740066" y="3581775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70" name="Oval 133"/>
            <p:cNvSpPr>
              <a:spLocks noChangeArrowheads="1"/>
            </p:cNvSpPr>
            <p:nvPr/>
          </p:nvSpPr>
          <p:spPr bwMode="auto">
            <a:xfrm>
              <a:off x="5995737" y="3779933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71" name="Oval 134"/>
            <p:cNvSpPr>
              <a:spLocks noChangeArrowheads="1"/>
            </p:cNvSpPr>
            <p:nvPr/>
          </p:nvSpPr>
          <p:spPr bwMode="auto">
            <a:xfrm>
              <a:off x="5995737" y="3879011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72" name="Oval 135"/>
            <p:cNvSpPr>
              <a:spLocks noChangeArrowheads="1"/>
            </p:cNvSpPr>
            <p:nvPr/>
          </p:nvSpPr>
          <p:spPr bwMode="auto">
            <a:xfrm>
              <a:off x="5569618" y="3879011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73" name="Oval 136"/>
            <p:cNvSpPr>
              <a:spLocks noChangeArrowheads="1"/>
            </p:cNvSpPr>
            <p:nvPr/>
          </p:nvSpPr>
          <p:spPr bwMode="auto">
            <a:xfrm>
              <a:off x="6166184" y="3978090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74" name="Oval 137"/>
            <p:cNvSpPr>
              <a:spLocks noChangeArrowheads="1"/>
            </p:cNvSpPr>
            <p:nvPr/>
          </p:nvSpPr>
          <p:spPr bwMode="auto">
            <a:xfrm>
              <a:off x="5569618" y="4077169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75" name="Line 10"/>
            <p:cNvSpPr>
              <a:spLocks noChangeShapeType="1"/>
            </p:cNvSpPr>
            <p:nvPr/>
          </p:nvSpPr>
          <p:spPr bwMode="auto">
            <a:xfrm>
              <a:off x="5157148" y="2181025"/>
              <a:ext cx="1619250" cy="16843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oup 142"/>
          <p:cNvGrpSpPr>
            <a:grpSpLocks/>
          </p:cNvGrpSpPr>
          <p:nvPr/>
        </p:nvGrpSpPr>
        <p:grpSpPr bwMode="auto">
          <a:xfrm>
            <a:off x="6762750" y="2193925"/>
            <a:ext cx="1619250" cy="1982788"/>
            <a:chOff x="6762750" y="2194673"/>
            <a:chExt cx="1619250" cy="1981575"/>
          </a:xfrm>
        </p:grpSpPr>
        <p:sp>
          <p:nvSpPr>
            <p:cNvPr id="14415" name="Line 12"/>
            <p:cNvSpPr>
              <a:spLocks noChangeShapeType="1"/>
            </p:cNvSpPr>
            <p:nvPr/>
          </p:nvSpPr>
          <p:spPr bwMode="auto">
            <a:xfrm>
              <a:off x="6762750" y="2888224"/>
              <a:ext cx="1619250" cy="9907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16" name="Rectangle 138"/>
            <p:cNvSpPr>
              <a:spLocks noChangeArrowheads="1"/>
            </p:cNvSpPr>
            <p:nvPr/>
          </p:nvSpPr>
          <p:spPr bwMode="auto">
            <a:xfrm>
              <a:off x="6762750" y="2194673"/>
              <a:ext cx="1619250" cy="19815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17" name="Oval 140"/>
            <p:cNvSpPr>
              <a:spLocks noChangeArrowheads="1"/>
            </p:cNvSpPr>
            <p:nvPr/>
          </p:nvSpPr>
          <p:spPr bwMode="auto">
            <a:xfrm>
              <a:off x="6847974" y="2392830"/>
              <a:ext cx="85224" cy="9907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18" name="Oval 141"/>
            <p:cNvSpPr>
              <a:spLocks noChangeArrowheads="1"/>
            </p:cNvSpPr>
            <p:nvPr/>
          </p:nvSpPr>
          <p:spPr bwMode="auto">
            <a:xfrm>
              <a:off x="7018421" y="2789145"/>
              <a:ext cx="85224" cy="9907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19" name="Oval 142"/>
            <p:cNvSpPr>
              <a:spLocks noChangeArrowheads="1"/>
            </p:cNvSpPr>
            <p:nvPr/>
          </p:nvSpPr>
          <p:spPr bwMode="auto">
            <a:xfrm>
              <a:off x="7359316" y="2789145"/>
              <a:ext cx="85224" cy="9907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20" name="Oval 143"/>
            <p:cNvSpPr>
              <a:spLocks noChangeArrowheads="1"/>
            </p:cNvSpPr>
            <p:nvPr/>
          </p:nvSpPr>
          <p:spPr bwMode="auto">
            <a:xfrm>
              <a:off x="7444539" y="2293751"/>
              <a:ext cx="85224" cy="9907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21" name="Oval 144"/>
            <p:cNvSpPr>
              <a:spLocks noChangeArrowheads="1"/>
            </p:cNvSpPr>
            <p:nvPr/>
          </p:nvSpPr>
          <p:spPr bwMode="auto">
            <a:xfrm>
              <a:off x="7700211" y="2888224"/>
              <a:ext cx="85224" cy="9907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22" name="Oval 145"/>
            <p:cNvSpPr>
              <a:spLocks noChangeArrowheads="1"/>
            </p:cNvSpPr>
            <p:nvPr/>
          </p:nvSpPr>
          <p:spPr bwMode="auto">
            <a:xfrm>
              <a:off x="7444539" y="3185460"/>
              <a:ext cx="85224" cy="9907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23" name="Oval 146"/>
            <p:cNvSpPr>
              <a:spLocks noChangeArrowheads="1"/>
            </p:cNvSpPr>
            <p:nvPr/>
          </p:nvSpPr>
          <p:spPr bwMode="auto">
            <a:xfrm>
              <a:off x="8041105" y="2491909"/>
              <a:ext cx="85224" cy="9907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24" name="Oval 147"/>
            <p:cNvSpPr>
              <a:spLocks noChangeArrowheads="1"/>
            </p:cNvSpPr>
            <p:nvPr/>
          </p:nvSpPr>
          <p:spPr bwMode="auto">
            <a:xfrm>
              <a:off x="7700211" y="2491909"/>
              <a:ext cx="85224" cy="9907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25" name="Oval 148"/>
            <p:cNvSpPr>
              <a:spLocks noChangeArrowheads="1"/>
            </p:cNvSpPr>
            <p:nvPr/>
          </p:nvSpPr>
          <p:spPr bwMode="auto">
            <a:xfrm>
              <a:off x="8041105" y="3284539"/>
              <a:ext cx="85224" cy="9907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26" name="Oval 149"/>
            <p:cNvSpPr>
              <a:spLocks noChangeArrowheads="1"/>
            </p:cNvSpPr>
            <p:nvPr/>
          </p:nvSpPr>
          <p:spPr bwMode="auto">
            <a:xfrm>
              <a:off x="7700211" y="3383618"/>
              <a:ext cx="85224" cy="9907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27" name="Oval 150"/>
            <p:cNvSpPr>
              <a:spLocks noChangeArrowheads="1"/>
            </p:cNvSpPr>
            <p:nvPr/>
          </p:nvSpPr>
          <p:spPr bwMode="auto">
            <a:xfrm>
              <a:off x="8126329" y="3680854"/>
              <a:ext cx="85224" cy="9907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28" name="Oval 151"/>
            <p:cNvSpPr>
              <a:spLocks noChangeArrowheads="1"/>
            </p:cNvSpPr>
            <p:nvPr/>
          </p:nvSpPr>
          <p:spPr bwMode="auto">
            <a:xfrm>
              <a:off x="8126329" y="2789145"/>
              <a:ext cx="85224" cy="9907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29" name="Oval 152"/>
            <p:cNvSpPr>
              <a:spLocks noChangeArrowheads="1"/>
            </p:cNvSpPr>
            <p:nvPr/>
          </p:nvSpPr>
          <p:spPr bwMode="auto">
            <a:xfrm>
              <a:off x="7870658" y="3680854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30" name="Oval 153"/>
            <p:cNvSpPr>
              <a:spLocks noChangeArrowheads="1"/>
            </p:cNvSpPr>
            <p:nvPr/>
          </p:nvSpPr>
          <p:spPr bwMode="auto">
            <a:xfrm>
              <a:off x="8126329" y="3978090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31" name="Oval 154"/>
            <p:cNvSpPr>
              <a:spLocks noChangeArrowheads="1"/>
            </p:cNvSpPr>
            <p:nvPr/>
          </p:nvSpPr>
          <p:spPr bwMode="auto">
            <a:xfrm>
              <a:off x="6847974" y="3086381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32" name="Oval 155"/>
            <p:cNvSpPr>
              <a:spLocks noChangeArrowheads="1"/>
            </p:cNvSpPr>
            <p:nvPr/>
          </p:nvSpPr>
          <p:spPr bwMode="auto">
            <a:xfrm>
              <a:off x="6847974" y="3383618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33" name="Oval 156"/>
            <p:cNvSpPr>
              <a:spLocks noChangeArrowheads="1"/>
            </p:cNvSpPr>
            <p:nvPr/>
          </p:nvSpPr>
          <p:spPr bwMode="auto">
            <a:xfrm>
              <a:off x="7103645" y="3383618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34" name="Oval 157"/>
            <p:cNvSpPr>
              <a:spLocks noChangeArrowheads="1"/>
            </p:cNvSpPr>
            <p:nvPr/>
          </p:nvSpPr>
          <p:spPr bwMode="auto">
            <a:xfrm>
              <a:off x="7103645" y="3581775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35" name="Oval 158"/>
            <p:cNvSpPr>
              <a:spLocks noChangeArrowheads="1"/>
            </p:cNvSpPr>
            <p:nvPr/>
          </p:nvSpPr>
          <p:spPr bwMode="auto">
            <a:xfrm>
              <a:off x="6847974" y="3680854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36" name="Oval 159"/>
            <p:cNvSpPr>
              <a:spLocks noChangeArrowheads="1"/>
            </p:cNvSpPr>
            <p:nvPr/>
          </p:nvSpPr>
          <p:spPr bwMode="auto">
            <a:xfrm>
              <a:off x="6933197" y="3879011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37" name="Oval 160"/>
            <p:cNvSpPr>
              <a:spLocks noChangeArrowheads="1"/>
            </p:cNvSpPr>
            <p:nvPr/>
          </p:nvSpPr>
          <p:spPr bwMode="auto">
            <a:xfrm>
              <a:off x="7359316" y="3879011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38" name="Oval 161"/>
            <p:cNvSpPr>
              <a:spLocks noChangeArrowheads="1"/>
            </p:cNvSpPr>
            <p:nvPr/>
          </p:nvSpPr>
          <p:spPr bwMode="auto">
            <a:xfrm>
              <a:off x="7359316" y="3581775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39" name="Oval 162"/>
            <p:cNvSpPr>
              <a:spLocks noChangeArrowheads="1"/>
            </p:cNvSpPr>
            <p:nvPr/>
          </p:nvSpPr>
          <p:spPr bwMode="auto">
            <a:xfrm>
              <a:off x="7614987" y="3779933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40" name="Oval 163"/>
            <p:cNvSpPr>
              <a:spLocks noChangeArrowheads="1"/>
            </p:cNvSpPr>
            <p:nvPr/>
          </p:nvSpPr>
          <p:spPr bwMode="auto">
            <a:xfrm>
              <a:off x="7614987" y="3879011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41" name="Oval 164"/>
            <p:cNvSpPr>
              <a:spLocks noChangeArrowheads="1"/>
            </p:cNvSpPr>
            <p:nvPr/>
          </p:nvSpPr>
          <p:spPr bwMode="auto">
            <a:xfrm>
              <a:off x="7188868" y="3879011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42" name="Oval 165"/>
            <p:cNvSpPr>
              <a:spLocks noChangeArrowheads="1"/>
            </p:cNvSpPr>
            <p:nvPr/>
          </p:nvSpPr>
          <p:spPr bwMode="auto">
            <a:xfrm>
              <a:off x="7785434" y="3978090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43" name="Oval 166"/>
            <p:cNvSpPr>
              <a:spLocks noChangeArrowheads="1"/>
            </p:cNvSpPr>
            <p:nvPr/>
          </p:nvSpPr>
          <p:spPr bwMode="auto">
            <a:xfrm>
              <a:off x="7188868" y="4077169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44" name="Line 11"/>
            <p:cNvSpPr>
              <a:spLocks noChangeShapeType="1"/>
            </p:cNvSpPr>
            <p:nvPr/>
          </p:nvSpPr>
          <p:spPr bwMode="auto">
            <a:xfrm>
              <a:off x="6762750" y="2392830"/>
              <a:ext cx="1619250" cy="11889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372" name="Text Box 126"/>
          <p:cNvSpPr txBox="1">
            <a:spLocks noChangeArrowheads="1"/>
          </p:cNvSpPr>
          <p:nvPr/>
        </p:nvSpPr>
        <p:spPr bwMode="auto">
          <a:xfrm>
            <a:off x="2246313" y="4672013"/>
            <a:ext cx="16398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000">
                <a:solidFill>
                  <a:prstClr val="black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A data chunk</a:t>
            </a:r>
          </a:p>
        </p:txBody>
      </p:sp>
      <p:cxnSp>
        <p:nvCxnSpPr>
          <p:cNvPr id="14373" name="AutoShape 127"/>
          <p:cNvCxnSpPr>
            <a:cxnSpLocks noChangeShapeType="1"/>
            <a:stCxn id="14372" idx="0"/>
            <a:endCxn id="14341" idx="2"/>
          </p:cNvCxnSpPr>
          <p:nvPr/>
        </p:nvCxnSpPr>
        <p:spPr bwMode="auto">
          <a:xfrm rot="16200000" flipV="1">
            <a:off x="2642394" y="4248944"/>
            <a:ext cx="495300" cy="350838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" name="Group 144"/>
          <p:cNvGrpSpPr>
            <a:grpSpLocks/>
          </p:cNvGrpSpPr>
          <p:nvPr/>
        </p:nvGrpSpPr>
        <p:grpSpPr bwMode="auto">
          <a:xfrm>
            <a:off x="3532188" y="1600200"/>
            <a:ext cx="2792412" cy="3175000"/>
            <a:chOff x="4675496" y="1600200"/>
            <a:chExt cx="2792104" cy="3174315"/>
          </a:xfrm>
        </p:grpSpPr>
        <p:sp>
          <p:nvSpPr>
            <p:cNvPr id="14380" name="Rectangle 6"/>
            <p:cNvSpPr>
              <a:spLocks noChangeArrowheads="1"/>
            </p:cNvSpPr>
            <p:nvPr/>
          </p:nvSpPr>
          <p:spPr bwMode="auto">
            <a:xfrm>
              <a:off x="4675496" y="2197744"/>
              <a:ext cx="1619250" cy="1975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grpSp>
          <p:nvGrpSpPr>
            <p:cNvPr id="14381" name="Group 143"/>
            <p:cNvGrpSpPr>
              <a:grpSpLocks/>
            </p:cNvGrpSpPr>
            <p:nvPr/>
          </p:nvGrpSpPr>
          <p:grpSpPr bwMode="auto">
            <a:xfrm>
              <a:off x="4692541" y="1600200"/>
              <a:ext cx="2775059" cy="3174315"/>
              <a:chOff x="3473341" y="1600200"/>
              <a:chExt cx="2775059" cy="3174315"/>
            </a:xfrm>
          </p:grpSpPr>
          <p:sp>
            <p:nvSpPr>
              <p:cNvPr id="14382" name="Line 10"/>
              <p:cNvSpPr>
                <a:spLocks noChangeShapeType="1"/>
              </p:cNvSpPr>
              <p:nvPr/>
            </p:nvSpPr>
            <p:spPr bwMode="auto">
              <a:xfrm>
                <a:off x="3518848" y="2196152"/>
                <a:ext cx="1564658" cy="159451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83" name="Line 9"/>
              <p:cNvSpPr>
                <a:spLocks noChangeShapeType="1"/>
              </p:cNvSpPr>
              <p:nvPr/>
            </p:nvSpPr>
            <p:spPr bwMode="auto">
              <a:xfrm>
                <a:off x="3473341" y="2514600"/>
                <a:ext cx="1354555" cy="167640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84" name="Oval 82"/>
              <p:cNvSpPr>
                <a:spLocks noChangeArrowheads="1"/>
              </p:cNvSpPr>
              <p:nvPr/>
            </p:nvSpPr>
            <p:spPr bwMode="auto">
              <a:xfrm>
                <a:off x="3609474" y="2415521"/>
                <a:ext cx="85224" cy="99079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385" name="Oval 83"/>
              <p:cNvSpPr>
                <a:spLocks noChangeArrowheads="1"/>
              </p:cNvSpPr>
              <p:nvPr/>
            </p:nvSpPr>
            <p:spPr bwMode="auto">
              <a:xfrm>
                <a:off x="3779921" y="2789145"/>
                <a:ext cx="85224" cy="99079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386" name="Oval 84"/>
              <p:cNvSpPr>
                <a:spLocks noChangeArrowheads="1"/>
              </p:cNvSpPr>
              <p:nvPr/>
            </p:nvSpPr>
            <p:spPr bwMode="auto">
              <a:xfrm>
                <a:off x="4120816" y="2789145"/>
                <a:ext cx="85224" cy="9907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387" name="Oval 85"/>
              <p:cNvSpPr>
                <a:spLocks noChangeArrowheads="1"/>
              </p:cNvSpPr>
              <p:nvPr/>
            </p:nvSpPr>
            <p:spPr bwMode="auto">
              <a:xfrm>
                <a:off x="4206039" y="2293751"/>
                <a:ext cx="85224" cy="9907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388" name="Oval 86"/>
              <p:cNvSpPr>
                <a:spLocks noChangeArrowheads="1"/>
              </p:cNvSpPr>
              <p:nvPr/>
            </p:nvSpPr>
            <p:spPr bwMode="auto">
              <a:xfrm>
                <a:off x="4461711" y="2888224"/>
                <a:ext cx="85224" cy="9907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389" name="Oval 87"/>
              <p:cNvSpPr>
                <a:spLocks noChangeArrowheads="1"/>
              </p:cNvSpPr>
              <p:nvPr/>
            </p:nvSpPr>
            <p:spPr bwMode="auto">
              <a:xfrm>
                <a:off x="4206039" y="3185460"/>
                <a:ext cx="85224" cy="99079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390" name="Oval 88"/>
              <p:cNvSpPr>
                <a:spLocks noChangeArrowheads="1"/>
              </p:cNvSpPr>
              <p:nvPr/>
            </p:nvSpPr>
            <p:spPr bwMode="auto">
              <a:xfrm>
                <a:off x="4802605" y="2491909"/>
                <a:ext cx="85224" cy="9907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391" name="Oval 89"/>
              <p:cNvSpPr>
                <a:spLocks noChangeArrowheads="1"/>
              </p:cNvSpPr>
              <p:nvPr/>
            </p:nvSpPr>
            <p:spPr bwMode="auto">
              <a:xfrm>
                <a:off x="4461711" y="2491909"/>
                <a:ext cx="85224" cy="9907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392" name="Oval 90"/>
              <p:cNvSpPr>
                <a:spLocks noChangeArrowheads="1"/>
              </p:cNvSpPr>
              <p:nvPr/>
            </p:nvSpPr>
            <p:spPr bwMode="auto">
              <a:xfrm>
                <a:off x="4802605" y="3284539"/>
                <a:ext cx="85224" cy="9907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393" name="Oval 91"/>
              <p:cNvSpPr>
                <a:spLocks noChangeArrowheads="1"/>
              </p:cNvSpPr>
              <p:nvPr/>
            </p:nvSpPr>
            <p:spPr bwMode="auto">
              <a:xfrm>
                <a:off x="4461711" y="3383618"/>
                <a:ext cx="85224" cy="99079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394" name="Oval 92"/>
              <p:cNvSpPr>
                <a:spLocks noChangeArrowheads="1"/>
              </p:cNvSpPr>
              <p:nvPr/>
            </p:nvSpPr>
            <p:spPr bwMode="auto">
              <a:xfrm>
                <a:off x="4887829" y="3680854"/>
                <a:ext cx="85224" cy="99079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395" name="Oval 93"/>
              <p:cNvSpPr>
                <a:spLocks noChangeArrowheads="1"/>
              </p:cNvSpPr>
              <p:nvPr/>
            </p:nvSpPr>
            <p:spPr bwMode="auto">
              <a:xfrm>
                <a:off x="4887829" y="2789145"/>
                <a:ext cx="85224" cy="9907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396" name="Oval 94"/>
              <p:cNvSpPr>
                <a:spLocks noChangeArrowheads="1"/>
              </p:cNvSpPr>
              <p:nvPr/>
            </p:nvSpPr>
            <p:spPr bwMode="auto">
              <a:xfrm>
                <a:off x="4632158" y="3680854"/>
                <a:ext cx="85224" cy="99079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397" name="Oval 95"/>
              <p:cNvSpPr>
                <a:spLocks noChangeArrowheads="1"/>
              </p:cNvSpPr>
              <p:nvPr/>
            </p:nvSpPr>
            <p:spPr bwMode="auto">
              <a:xfrm>
                <a:off x="4887829" y="3978090"/>
                <a:ext cx="85224" cy="99079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398" name="Oval 96"/>
              <p:cNvSpPr>
                <a:spLocks noChangeArrowheads="1"/>
              </p:cNvSpPr>
              <p:nvPr/>
            </p:nvSpPr>
            <p:spPr bwMode="auto">
              <a:xfrm>
                <a:off x="3609474" y="3086381"/>
                <a:ext cx="85224" cy="9907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399" name="Oval 97"/>
              <p:cNvSpPr>
                <a:spLocks noChangeArrowheads="1"/>
              </p:cNvSpPr>
              <p:nvPr/>
            </p:nvSpPr>
            <p:spPr bwMode="auto">
              <a:xfrm>
                <a:off x="3609474" y="3383618"/>
                <a:ext cx="85224" cy="9907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400" name="Oval 98"/>
              <p:cNvSpPr>
                <a:spLocks noChangeArrowheads="1"/>
              </p:cNvSpPr>
              <p:nvPr/>
            </p:nvSpPr>
            <p:spPr bwMode="auto">
              <a:xfrm>
                <a:off x="3865145" y="3383618"/>
                <a:ext cx="85224" cy="9907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401" name="Oval 99"/>
              <p:cNvSpPr>
                <a:spLocks noChangeArrowheads="1"/>
              </p:cNvSpPr>
              <p:nvPr/>
            </p:nvSpPr>
            <p:spPr bwMode="auto">
              <a:xfrm>
                <a:off x="3865145" y="3581775"/>
                <a:ext cx="85224" cy="9907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402" name="Oval 100"/>
              <p:cNvSpPr>
                <a:spLocks noChangeArrowheads="1"/>
              </p:cNvSpPr>
              <p:nvPr/>
            </p:nvSpPr>
            <p:spPr bwMode="auto">
              <a:xfrm>
                <a:off x="3609474" y="3680854"/>
                <a:ext cx="85224" cy="9907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403" name="Oval 101"/>
              <p:cNvSpPr>
                <a:spLocks noChangeArrowheads="1"/>
              </p:cNvSpPr>
              <p:nvPr/>
            </p:nvSpPr>
            <p:spPr bwMode="auto">
              <a:xfrm>
                <a:off x="3694697" y="3879011"/>
                <a:ext cx="85224" cy="9907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404" name="Oval 102"/>
              <p:cNvSpPr>
                <a:spLocks noChangeArrowheads="1"/>
              </p:cNvSpPr>
              <p:nvPr/>
            </p:nvSpPr>
            <p:spPr bwMode="auto">
              <a:xfrm>
                <a:off x="4120816" y="3879011"/>
                <a:ext cx="85224" cy="9907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405" name="Oval 103"/>
              <p:cNvSpPr>
                <a:spLocks noChangeArrowheads="1"/>
              </p:cNvSpPr>
              <p:nvPr/>
            </p:nvSpPr>
            <p:spPr bwMode="auto">
              <a:xfrm>
                <a:off x="4120816" y="3581775"/>
                <a:ext cx="85224" cy="9907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406" name="Oval 104"/>
              <p:cNvSpPr>
                <a:spLocks noChangeArrowheads="1"/>
              </p:cNvSpPr>
              <p:nvPr/>
            </p:nvSpPr>
            <p:spPr bwMode="auto">
              <a:xfrm>
                <a:off x="4376487" y="3779933"/>
                <a:ext cx="85224" cy="9907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407" name="Oval 105"/>
              <p:cNvSpPr>
                <a:spLocks noChangeArrowheads="1"/>
              </p:cNvSpPr>
              <p:nvPr/>
            </p:nvSpPr>
            <p:spPr bwMode="auto">
              <a:xfrm>
                <a:off x="4376487" y="3879011"/>
                <a:ext cx="85224" cy="9907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408" name="Oval 106"/>
              <p:cNvSpPr>
                <a:spLocks noChangeArrowheads="1"/>
              </p:cNvSpPr>
              <p:nvPr/>
            </p:nvSpPr>
            <p:spPr bwMode="auto">
              <a:xfrm>
                <a:off x="3950368" y="3879011"/>
                <a:ext cx="85224" cy="9907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409" name="Oval 107"/>
              <p:cNvSpPr>
                <a:spLocks noChangeArrowheads="1"/>
              </p:cNvSpPr>
              <p:nvPr/>
            </p:nvSpPr>
            <p:spPr bwMode="auto">
              <a:xfrm>
                <a:off x="4546934" y="3978090"/>
                <a:ext cx="85224" cy="9907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410" name="Oval 108"/>
              <p:cNvSpPr>
                <a:spLocks noChangeArrowheads="1"/>
              </p:cNvSpPr>
              <p:nvPr/>
            </p:nvSpPr>
            <p:spPr bwMode="auto">
              <a:xfrm>
                <a:off x="3950368" y="4077169"/>
                <a:ext cx="85224" cy="9907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411" name="Text Box 130"/>
              <p:cNvSpPr txBox="1">
                <a:spLocks noChangeArrowheads="1"/>
              </p:cNvSpPr>
              <p:nvPr/>
            </p:nvSpPr>
            <p:spPr bwMode="auto">
              <a:xfrm>
                <a:off x="3779920" y="1600200"/>
                <a:ext cx="246848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zh-CN" sz="2000">
                    <a:solidFill>
                      <a:prstClr val="black"/>
                    </a:solidFill>
                    <a:latin typeface="Gill Sans MT" panose="020B0502020104020203" pitchFamily="34" charset="0"/>
                    <a:cs typeface="Arial" panose="020B0604020202020204" pitchFamily="34" charset="0"/>
                  </a:rPr>
                  <a:t>Current hyperplane</a:t>
                </a:r>
              </a:p>
            </p:txBody>
          </p:sp>
          <p:sp>
            <p:nvSpPr>
              <p:cNvPr id="14412" name="Line 131"/>
              <p:cNvSpPr>
                <a:spLocks noChangeShapeType="1"/>
              </p:cNvSpPr>
              <p:nvPr/>
            </p:nvSpPr>
            <p:spPr bwMode="auto">
              <a:xfrm flipH="1">
                <a:off x="3865145" y="1897436"/>
                <a:ext cx="255671" cy="59447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13" name="Text Box 132"/>
              <p:cNvSpPr txBox="1">
                <a:spLocks noChangeArrowheads="1"/>
              </p:cNvSpPr>
              <p:nvPr/>
            </p:nvSpPr>
            <p:spPr bwMode="auto">
              <a:xfrm>
                <a:off x="3524250" y="4374405"/>
                <a:ext cx="226695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zh-CN" sz="2000">
                    <a:solidFill>
                      <a:prstClr val="black"/>
                    </a:solidFill>
                    <a:latin typeface="Gill Sans MT" panose="020B0502020104020203" pitchFamily="34" charset="0"/>
                    <a:cs typeface="Arial" panose="020B0604020202020204" pitchFamily="34" charset="0"/>
                  </a:rPr>
                  <a:t>Previous hyperplane</a:t>
                </a:r>
              </a:p>
            </p:txBody>
          </p:sp>
          <p:sp>
            <p:nvSpPr>
              <p:cNvPr id="14414" name="Line 133"/>
              <p:cNvSpPr>
                <a:spLocks noChangeShapeType="1"/>
              </p:cNvSpPr>
              <p:nvPr/>
            </p:nvSpPr>
            <p:spPr bwMode="auto">
              <a:xfrm flipV="1">
                <a:off x="4291263" y="3544621"/>
                <a:ext cx="0" cy="89170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4375" name="Oval 19"/>
          <p:cNvSpPr>
            <a:spLocks noChangeArrowheads="1"/>
          </p:cNvSpPr>
          <p:nvPr/>
        </p:nvSpPr>
        <p:spPr bwMode="auto">
          <a:xfrm>
            <a:off x="4038600" y="53340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376" name="Oval 50"/>
          <p:cNvSpPr>
            <a:spLocks noChangeArrowheads="1"/>
          </p:cNvSpPr>
          <p:nvPr/>
        </p:nvSpPr>
        <p:spPr bwMode="auto">
          <a:xfrm>
            <a:off x="4038600" y="573405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377" name="Text Box 136"/>
          <p:cNvSpPr txBox="1">
            <a:spLocks noChangeArrowheads="1"/>
          </p:cNvSpPr>
          <p:nvPr/>
        </p:nvSpPr>
        <p:spPr bwMode="auto">
          <a:xfrm>
            <a:off x="4788375" y="4802663"/>
            <a:ext cx="3505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000">
                <a:solidFill>
                  <a:prstClr val="black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Instances victim of concept-drift</a:t>
            </a:r>
          </a:p>
        </p:txBody>
      </p:sp>
      <p:sp>
        <p:nvSpPr>
          <p:cNvPr id="14378" name="Oval 94"/>
          <p:cNvSpPr>
            <a:spLocks noChangeArrowheads="1"/>
          </p:cNvSpPr>
          <p:nvPr/>
        </p:nvSpPr>
        <p:spPr bwMode="auto">
          <a:xfrm>
            <a:off x="8229600" y="5597525"/>
            <a:ext cx="76200" cy="76200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7103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/>
          <p:nvPr/>
        </p:nvSpPr>
        <p:spPr>
          <a:xfrm>
            <a:off x="467544" y="2636912"/>
            <a:ext cx="8136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prstClr val="white"/>
                </a:solidFill>
                <a:latin typeface="Ebrima" pitchFamily="2" charset="0"/>
                <a:cs typeface="Ebrima" pitchFamily="2" charset="0"/>
              </a:rPr>
              <a:t>Big Data Analytics and Mining </a:t>
            </a:r>
          </a:p>
          <a:p>
            <a:pPr algn="ctr"/>
            <a:endParaRPr lang="en-US" altLang="zh-CN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Junming Shao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2517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4403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323528" y="404664"/>
            <a:ext cx="8820472" cy="486965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Example 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. </a:t>
            </a:r>
            <a:r>
              <a:rPr lang="zh-CN" altLang="en-US" sz="2800" b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存储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</a:b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412776"/>
            <a:ext cx="5616624" cy="520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988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60173" y="2478156"/>
            <a:ext cx="6506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00FF"/>
                </a:solidFill>
              </a:rPr>
              <a:t>1</a:t>
            </a:r>
            <a:r>
              <a:rPr lang="zh-CN" altLang="en-US" sz="2800" b="1" dirty="0">
                <a:solidFill>
                  <a:srgbClr val="0000FF"/>
                </a:solidFill>
              </a:rPr>
              <a:t>、 </a:t>
            </a:r>
            <a:r>
              <a:rPr lang="en-US" altLang="zh-CN" sz="2800" b="1" dirty="0">
                <a:solidFill>
                  <a:srgbClr val="0000FF"/>
                </a:solidFill>
              </a:rPr>
              <a:t>Concept Drift Detection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1426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9089" y="436167"/>
            <a:ext cx="8139334" cy="158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20000"/>
              </a:spcBef>
              <a:tabLst>
                <a:tab pos="133350" algn="l"/>
              </a:tabLst>
            </a:pPr>
            <a:r>
              <a:rPr lang="en-US" altLang="zh-CN" sz="2800" b="1" dirty="0">
                <a:solidFill>
                  <a:srgbClr val="0000FF"/>
                </a:solidFill>
                <a:cs typeface="+mn-ea"/>
                <a:sym typeface="+mn-lt"/>
              </a:rPr>
              <a:t>Distribution-based detector</a:t>
            </a:r>
          </a:p>
          <a:p>
            <a:pPr algn="just">
              <a:spcBef>
                <a:spcPct val="20000"/>
              </a:spcBef>
              <a:tabLst>
                <a:tab pos="133350" algn="l"/>
              </a:tabLst>
            </a:pPr>
            <a:r>
              <a:rPr lang="en-US" altLang="zh-CN" sz="2400" dirty="0">
                <a:solidFill>
                  <a:prstClr val="black"/>
                </a:solidFill>
                <a:cs typeface="+mn-ea"/>
                <a:sym typeface="+mn-lt"/>
              </a:rPr>
              <a:t>Monitoring the change of data distributions between two  </a:t>
            </a:r>
            <a:r>
              <a:rPr lang="en-US" altLang="zh-CN" sz="2400" dirty="0">
                <a:solidFill>
                  <a:srgbClr val="C00000"/>
                </a:solidFill>
                <a:cs typeface="+mn-ea"/>
                <a:sym typeface="+mn-lt"/>
              </a:rPr>
              <a:t>fixed or adaptive </a:t>
            </a:r>
            <a:r>
              <a:rPr lang="en-US" altLang="zh-CN" sz="2400" dirty="0">
                <a:solidFill>
                  <a:prstClr val="black"/>
                </a:solidFill>
                <a:cs typeface="+mn-ea"/>
                <a:sym typeface="+mn-lt"/>
              </a:rPr>
              <a:t>windows of data. (e.g. ADWIN)</a:t>
            </a:r>
          </a:p>
          <a:p>
            <a:pPr algn="just"/>
            <a:endParaRPr lang="zh-CN" altLang="en-US" sz="16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57550" y="5033039"/>
            <a:ext cx="58034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Palatino Linotype" panose="02040502050505030304" pitchFamily="18" charset="0"/>
              <a:buChar char="−"/>
              <a:tabLst>
                <a:tab pos="133350" algn="l"/>
              </a:tabLst>
            </a:pPr>
            <a:r>
              <a:rPr lang="en-US" altLang="zh-CN" sz="2400" dirty="0">
                <a:solidFill>
                  <a:prstClr val="black"/>
                </a:solidFill>
                <a:cs typeface="+mn-ea"/>
                <a:sym typeface="+mn-lt"/>
              </a:rPr>
              <a:t>Hard to determine window size</a:t>
            </a:r>
          </a:p>
          <a:p>
            <a:pPr marL="342900" indent="-342900" algn="just">
              <a:buFont typeface="Palatino Linotype" panose="02040502050505030304" pitchFamily="18" charset="0"/>
              <a:buChar char="−"/>
              <a:tabLst>
                <a:tab pos="133350" algn="l"/>
              </a:tabLst>
            </a:pPr>
            <a:r>
              <a:rPr lang="en-US" altLang="zh-CN" sz="2400" dirty="0">
                <a:solidFill>
                  <a:prstClr val="black"/>
                </a:solidFill>
                <a:cs typeface="+mn-ea"/>
                <a:sym typeface="+mn-lt"/>
              </a:rPr>
              <a:t>Learn concept drift slower</a:t>
            </a:r>
          </a:p>
          <a:p>
            <a:pPr marL="342900" indent="-342900" algn="just">
              <a:buFont typeface="Palatino Linotype" panose="02040502050505030304" pitchFamily="18" charset="0"/>
              <a:buChar char="−"/>
              <a:tabLst>
                <a:tab pos="133350" algn="l"/>
              </a:tabLst>
            </a:pPr>
            <a:r>
              <a:rPr lang="en-US" altLang="zh-CN" sz="2400" dirty="0">
                <a:solidFill>
                  <a:prstClr val="black"/>
                </a:solidFill>
                <a:cs typeface="+mn-ea"/>
                <a:sym typeface="+mn-lt"/>
              </a:rPr>
              <a:t>Virtual concept drift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708559" y="2184251"/>
            <a:ext cx="3653793" cy="2454009"/>
            <a:chOff x="2357422" y="2345008"/>
            <a:chExt cx="3593061" cy="2614967"/>
          </a:xfrm>
        </p:grpSpPr>
        <p:grpSp>
          <p:nvGrpSpPr>
            <p:cNvPr id="79" name="组合 45"/>
            <p:cNvGrpSpPr/>
            <p:nvPr/>
          </p:nvGrpSpPr>
          <p:grpSpPr>
            <a:xfrm>
              <a:off x="2357422" y="2345008"/>
              <a:ext cx="3544379" cy="2614967"/>
              <a:chOff x="1384811" y="2223536"/>
              <a:chExt cx="3544379" cy="2614967"/>
            </a:xfrm>
          </p:grpSpPr>
          <p:sp>
            <p:nvSpPr>
              <p:cNvPr id="80" name="椭圆 79"/>
              <p:cNvSpPr/>
              <p:nvPr/>
            </p:nvSpPr>
            <p:spPr>
              <a:xfrm>
                <a:off x="1672843" y="3136990"/>
                <a:ext cx="144016" cy="1440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2660158" y="2827163"/>
                <a:ext cx="144016" cy="1440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2042610" y="2726520"/>
                <a:ext cx="144016" cy="1440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2127103" y="3019812"/>
                <a:ext cx="144016" cy="1440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4" name="椭圆 83"/>
              <p:cNvSpPr/>
              <p:nvPr/>
            </p:nvSpPr>
            <p:spPr>
              <a:xfrm>
                <a:off x="3063718" y="2703781"/>
                <a:ext cx="144016" cy="1440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3544426" y="3575117"/>
                <a:ext cx="144016" cy="1440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3185011" y="3163828"/>
                <a:ext cx="144016" cy="1440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4169276" y="3091820"/>
                <a:ext cx="144016" cy="1440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4065360" y="3442118"/>
                <a:ext cx="144016" cy="1440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9" name="椭圆 88"/>
              <p:cNvSpPr/>
              <p:nvPr/>
            </p:nvSpPr>
            <p:spPr>
              <a:xfrm>
                <a:off x="3547002" y="2992974"/>
                <a:ext cx="144016" cy="1440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0" name="椭圆 89"/>
              <p:cNvSpPr/>
              <p:nvPr/>
            </p:nvSpPr>
            <p:spPr>
              <a:xfrm>
                <a:off x="4464194" y="3091820"/>
                <a:ext cx="144016" cy="1440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1" name="椭圆 90"/>
              <p:cNvSpPr/>
              <p:nvPr/>
            </p:nvSpPr>
            <p:spPr>
              <a:xfrm>
                <a:off x="4639650" y="2827163"/>
                <a:ext cx="144016" cy="1440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92" name="直接连接符 91"/>
              <p:cNvCxnSpPr/>
              <p:nvPr/>
            </p:nvCxnSpPr>
            <p:spPr>
              <a:xfrm>
                <a:off x="2574550" y="2474098"/>
                <a:ext cx="0" cy="201774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3818380" y="2452582"/>
                <a:ext cx="0" cy="202102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组合 452"/>
              <p:cNvGrpSpPr/>
              <p:nvPr/>
            </p:nvGrpSpPr>
            <p:grpSpPr>
              <a:xfrm>
                <a:off x="1384811" y="2223536"/>
                <a:ext cx="3544379" cy="2277034"/>
                <a:chOff x="683568" y="116632"/>
                <a:chExt cx="4657616" cy="2808312"/>
              </a:xfrm>
            </p:grpSpPr>
            <p:cxnSp>
              <p:nvCxnSpPr>
                <p:cNvPr id="112" name="直接箭头连接符 111"/>
                <p:cNvCxnSpPr/>
                <p:nvPr/>
              </p:nvCxnSpPr>
              <p:spPr>
                <a:xfrm>
                  <a:off x="683568" y="2890428"/>
                  <a:ext cx="465761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箭头连接符 112"/>
                <p:cNvCxnSpPr/>
                <p:nvPr/>
              </p:nvCxnSpPr>
              <p:spPr>
                <a:xfrm flipV="1">
                  <a:off x="755576" y="116632"/>
                  <a:ext cx="0" cy="280831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等腰三角形 94"/>
              <p:cNvSpPr/>
              <p:nvPr/>
            </p:nvSpPr>
            <p:spPr>
              <a:xfrm>
                <a:off x="1824523" y="3752355"/>
                <a:ext cx="128688" cy="13316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6" name="等腰三角形 95"/>
              <p:cNvSpPr/>
              <p:nvPr/>
            </p:nvSpPr>
            <p:spPr>
              <a:xfrm>
                <a:off x="1904195" y="4095744"/>
                <a:ext cx="128688" cy="13316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7" name="等腰三角形 96"/>
              <p:cNvSpPr/>
              <p:nvPr/>
            </p:nvSpPr>
            <p:spPr>
              <a:xfrm>
                <a:off x="2264235" y="3530531"/>
                <a:ext cx="128688" cy="13316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8" name="等腰三角形 97"/>
              <p:cNvSpPr/>
              <p:nvPr/>
            </p:nvSpPr>
            <p:spPr>
              <a:xfrm>
                <a:off x="2689641" y="3281006"/>
                <a:ext cx="128688" cy="13316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9" name="等腰三角形 98"/>
              <p:cNvSpPr/>
              <p:nvPr/>
            </p:nvSpPr>
            <p:spPr>
              <a:xfrm>
                <a:off x="2642416" y="3968726"/>
                <a:ext cx="128688" cy="13316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0" name="等腰三角形 99"/>
              <p:cNvSpPr/>
              <p:nvPr/>
            </p:nvSpPr>
            <p:spPr>
              <a:xfrm>
                <a:off x="2192227" y="3962579"/>
                <a:ext cx="128688" cy="13316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1" name="等腰三角形 100"/>
              <p:cNvSpPr/>
              <p:nvPr/>
            </p:nvSpPr>
            <p:spPr>
              <a:xfrm>
                <a:off x="2876164" y="3550302"/>
                <a:ext cx="128688" cy="13316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2" name="等腰三角形 101"/>
              <p:cNvSpPr/>
              <p:nvPr/>
            </p:nvSpPr>
            <p:spPr>
              <a:xfrm>
                <a:off x="3104274" y="4020539"/>
                <a:ext cx="128688" cy="13316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3" name="等腰三角形 102"/>
              <p:cNvSpPr/>
              <p:nvPr/>
            </p:nvSpPr>
            <p:spPr>
              <a:xfrm>
                <a:off x="3446459" y="4165280"/>
                <a:ext cx="128688" cy="13316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4" name="等腰三角形 103"/>
              <p:cNvSpPr/>
              <p:nvPr/>
            </p:nvSpPr>
            <p:spPr>
              <a:xfrm>
                <a:off x="3922015" y="3958113"/>
                <a:ext cx="128688" cy="13316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5" name="等腰三角形 104"/>
              <p:cNvSpPr/>
              <p:nvPr/>
            </p:nvSpPr>
            <p:spPr>
              <a:xfrm>
                <a:off x="4364761" y="3762968"/>
                <a:ext cx="128688" cy="13316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6" name="等腰三角形 105"/>
              <p:cNvSpPr/>
              <p:nvPr/>
            </p:nvSpPr>
            <p:spPr>
              <a:xfrm>
                <a:off x="4627207" y="3375535"/>
                <a:ext cx="128688" cy="13316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7" name="等腰三角形 106"/>
              <p:cNvSpPr/>
              <p:nvPr/>
            </p:nvSpPr>
            <p:spPr>
              <a:xfrm>
                <a:off x="4541066" y="4091278"/>
                <a:ext cx="128688" cy="13316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8" name="等腰三角形 107"/>
              <p:cNvSpPr/>
              <p:nvPr/>
            </p:nvSpPr>
            <p:spPr>
              <a:xfrm>
                <a:off x="4152696" y="2564738"/>
                <a:ext cx="128688" cy="13316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9" name="等腰三角形 108"/>
              <p:cNvSpPr/>
              <p:nvPr/>
            </p:nvSpPr>
            <p:spPr>
              <a:xfrm>
                <a:off x="4489463" y="2431573"/>
                <a:ext cx="128688" cy="13316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0" name="TextBox 41"/>
              <p:cNvSpPr txBox="1"/>
              <p:nvPr/>
            </p:nvSpPr>
            <p:spPr>
              <a:xfrm>
                <a:off x="1868114" y="4407616"/>
                <a:ext cx="71438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500" b="1" dirty="0">
                    <a:solidFill>
                      <a:prstClr val="black"/>
                    </a:solidFill>
                    <a:cs typeface="+mn-ea"/>
                    <a:sym typeface="+mn-lt"/>
                  </a:rPr>
                  <a:t>w</a:t>
                </a:r>
                <a:r>
                  <a:rPr lang="en-US" altLang="zh-CN" sz="1500" b="1" baseline="-25000" dirty="0">
                    <a:solidFill>
                      <a:prstClr val="black"/>
                    </a:solidFill>
                    <a:cs typeface="+mn-ea"/>
                    <a:sym typeface="+mn-lt"/>
                  </a:rPr>
                  <a:t>1</a:t>
                </a:r>
                <a:endParaRPr lang="zh-CN" altLang="en-US" sz="1500" b="1" baseline="-25000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1" name="TextBox 42"/>
              <p:cNvSpPr txBox="1"/>
              <p:nvPr/>
            </p:nvSpPr>
            <p:spPr>
              <a:xfrm>
                <a:off x="3000364" y="4407616"/>
                <a:ext cx="71438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500" b="1" dirty="0">
                    <a:solidFill>
                      <a:prstClr val="black"/>
                    </a:solidFill>
                    <a:cs typeface="+mn-ea"/>
                    <a:sym typeface="+mn-lt"/>
                  </a:rPr>
                  <a:t>w</a:t>
                </a:r>
                <a:r>
                  <a:rPr lang="en-US" altLang="zh-CN" sz="1500" b="1" baseline="-25000" dirty="0">
                    <a:solidFill>
                      <a:prstClr val="black"/>
                    </a:solidFill>
                    <a:cs typeface="+mn-ea"/>
                    <a:sym typeface="+mn-lt"/>
                  </a:rPr>
                  <a:t>2</a:t>
                </a:r>
                <a:endParaRPr lang="zh-CN" altLang="en-US" sz="1500" b="1" baseline="-25000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4" name="任意多边形 113"/>
            <p:cNvSpPr/>
            <p:nvPr/>
          </p:nvSpPr>
          <p:spPr>
            <a:xfrm>
              <a:off x="2571736" y="3143248"/>
              <a:ext cx="3378747" cy="983811"/>
            </a:xfrm>
            <a:custGeom>
              <a:avLst/>
              <a:gdLst>
                <a:gd name="connsiteX0" fmla="*/ 0 w 4796118"/>
                <a:gd name="connsiteY0" fmla="*/ 717176 h 863224"/>
                <a:gd name="connsiteX1" fmla="*/ 1801906 w 4796118"/>
                <a:gd name="connsiteY1" fmla="*/ 35858 h 863224"/>
                <a:gd name="connsiteX2" fmla="*/ 2770095 w 4796118"/>
                <a:gd name="connsiteY2" fmla="*/ 860611 h 863224"/>
                <a:gd name="connsiteX3" fmla="*/ 4312024 w 4796118"/>
                <a:gd name="connsiteY3" fmla="*/ 286870 h 863224"/>
                <a:gd name="connsiteX4" fmla="*/ 4796118 w 4796118"/>
                <a:gd name="connsiteY4" fmla="*/ 0 h 86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6118" h="863224">
                  <a:moveTo>
                    <a:pt x="0" y="717176"/>
                  </a:moveTo>
                  <a:cubicBezTo>
                    <a:pt x="670112" y="364564"/>
                    <a:pt x="1340224" y="11952"/>
                    <a:pt x="1801906" y="35858"/>
                  </a:cubicBezTo>
                  <a:cubicBezTo>
                    <a:pt x="2263588" y="59764"/>
                    <a:pt x="2351742" y="818776"/>
                    <a:pt x="2770095" y="860611"/>
                  </a:cubicBezTo>
                  <a:cubicBezTo>
                    <a:pt x="3188448" y="902446"/>
                    <a:pt x="3974354" y="430305"/>
                    <a:pt x="4312024" y="286870"/>
                  </a:cubicBezTo>
                  <a:cubicBezTo>
                    <a:pt x="4649695" y="143435"/>
                    <a:pt x="4721412" y="46318"/>
                    <a:pt x="4796118" y="0"/>
                  </a:cubicBezTo>
                </a:path>
              </a:pathLst>
            </a:custGeom>
            <a:noFill/>
            <a:ln w="25400">
              <a:solidFill>
                <a:schemeClr val="tx2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67891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241913" y="510122"/>
            <a:ext cx="8286808" cy="476759"/>
          </a:xfrm>
        </p:spPr>
        <p:txBody>
          <a:bodyPr/>
          <a:lstStyle/>
          <a:p>
            <a:r>
              <a:rPr lang="en-US" altLang="zh-CN" sz="2400" b="1" dirty="0">
                <a:latin typeface="+mn-lt"/>
                <a:ea typeface="+mn-ea"/>
                <a:cs typeface="+mn-ea"/>
                <a:sym typeface="+mn-lt"/>
              </a:rPr>
              <a:t>Adaptive Windowing</a:t>
            </a: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sz="2400" b="1" dirty="0">
                <a:latin typeface="+mn-lt"/>
                <a:ea typeface="+mn-ea"/>
                <a:cs typeface="+mn-ea"/>
                <a:sym typeface="+mn-lt"/>
              </a:rPr>
              <a:t>ADWIN</a:t>
            </a: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46" y="2798943"/>
            <a:ext cx="7193756" cy="21145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9194" y="1185502"/>
            <a:ext cx="81995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cs typeface="+mn-ea"/>
                <a:sym typeface="+mn-lt"/>
              </a:rPr>
              <a:t>The idea is simple: whenever two “large enough” subwindows of</a:t>
            </a:r>
          </a:p>
          <a:p>
            <a:r>
              <a:rPr lang="zh-CN" altLang="en-US" sz="2000" dirty="0">
                <a:solidFill>
                  <a:prstClr val="black"/>
                </a:solidFill>
                <a:cs typeface="+mn-ea"/>
                <a:sym typeface="+mn-lt"/>
              </a:rPr>
              <a:t>W exhibit “</a:t>
            </a:r>
            <a:r>
              <a:rPr lang="zh-CN" altLang="en-US" sz="2000" b="1" dirty="0">
                <a:solidFill>
                  <a:srgbClr val="0000FF"/>
                </a:solidFill>
                <a:cs typeface="+mn-ea"/>
                <a:sym typeface="+mn-lt"/>
              </a:rPr>
              <a:t>distinct enough</a:t>
            </a:r>
            <a:r>
              <a:rPr lang="zh-CN" altLang="en-US" sz="2000" dirty="0">
                <a:solidFill>
                  <a:prstClr val="black"/>
                </a:solidFill>
                <a:cs typeface="+mn-ea"/>
                <a:sym typeface="+mn-lt"/>
              </a:rPr>
              <a:t>” averages, one can conclude that the corresponding expected values are different,and the older portion of the window is dropped.</a:t>
            </a:r>
          </a:p>
        </p:txBody>
      </p:sp>
    </p:spTree>
    <p:extLst>
      <p:ext uri="{BB962C8B-B14F-4D97-AF65-F5344CB8AC3E}">
        <p14:creationId xmlns:p14="http://schemas.microsoft.com/office/powerpoint/2010/main" val="19996797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67711" y="206868"/>
            <a:ext cx="8141402" cy="1497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20000"/>
              </a:spcBef>
              <a:tabLst>
                <a:tab pos="133350" algn="l"/>
              </a:tabLst>
            </a:pP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Error-rate based detector</a:t>
            </a:r>
          </a:p>
          <a:p>
            <a:pPr algn="just">
              <a:spcBef>
                <a:spcPts val="432"/>
              </a:spcBef>
              <a:tabLst>
                <a:tab pos="133350" algn="l"/>
              </a:tabLst>
            </a:pPr>
            <a:r>
              <a:rPr lang="en-US" altLang="zh-CN" sz="2000" dirty="0">
                <a:solidFill>
                  <a:prstClr val="black"/>
                </a:solidFill>
                <a:cs typeface="+mn-ea"/>
                <a:sym typeface="+mn-lt"/>
              </a:rPr>
              <a:t>Capture concept drift based on the </a:t>
            </a:r>
            <a:r>
              <a:rPr lang="en-US" altLang="zh-CN" sz="2000" dirty="0">
                <a:solidFill>
                  <a:srgbClr val="0000FF"/>
                </a:solidFill>
                <a:cs typeface="+mn-ea"/>
                <a:sym typeface="+mn-lt"/>
              </a:rPr>
              <a:t>change of the classification performance</a:t>
            </a:r>
            <a:r>
              <a:rPr lang="en-US" altLang="zh-CN" sz="2000" dirty="0">
                <a:solidFill>
                  <a:prstClr val="black"/>
                </a:solidFill>
                <a:cs typeface="+mn-ea"/>
                <a:sym typeface="+mn-lt"/>
              </a:rPr>
              <a:t>. (i.e. comparing the current classification performance to the average historical error rate with statistical analysis.) (e.g. PHT)</a:t>
            </a:r>
            <a:endParaRPr lang="zh-CN" altLang="en-US" sz="20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39371" y="4575372"/>
            <a:ext cx="66270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Palatino Linotype" panose="02040502050505030304" pitchFamily="18" charset="0"/>
              <a:buChar char="−"/>
              <a:tabLst>
                <a:tab pos="133350" algn="l"/>
              </a:tabLst>
            </a:pPr>
            <a:r>
              <a:rPr lang="en-US" altLang="zh-CN" sz="2000" dirty="0">
                <a:solidFill>
                  <a:prstClr val="black"/>
                </a:solidFill>
                <a:cs typeface="+mn-ea"/>
                <a:sym typeface="+mn-lt"/>
              </a:rPr>
              <a:t>Sensitive to noise</a:t>
            </a:r>
          </a:p>
          <a:p>
            <a:pPr marL="342900" indent="-342900" algn="just">
              <a:buFont typeface="Palatino Linotype" panose="02040502050505030304" pitchFamily="18" charset="0"/>
              <a:buChar char="−"/>
              <a:tabLst>
                <a:tab pos="133350" algn="l"/>
              </a:tabLst>
            </a:pPr>
            <a:r>
              <a:rPr lang="en-US" altLang="zh-CN" sz="2000" dirty="0">
                <a:solidFill>
                  <a:prstClr val="black"/>
                </a:solidFill>
                <a:cs typeface="+mn-ea"/>
                <a:sym typeface="+mn-lt"/>
              </a:rPr>
              <a:t>Hard to deal with gradual concept drift</a:t>
            </a:r>
          </a:p>
          <a:p>
            <a:pPr marL="342900" indent="-342900" algn="just">
              <a:buFont typeface="Palatino Linotype" panose="02040502050505030304" pitchFamily="18" charset="0"/>
              <a:buChar char="−"/>
              <a:tabLst>
                <a:tab pos="133350" algn="l"/>
              </a:tabLst>
            </a:pPr>
            <a:r>
              <a:rPr lang="en-US" altLang="zh-CN" sz="2000" dirty="0">
                <a:solidFill>
                  <a:prstClr val="black"/>
                </a:solidFill>
                <a:cs typeface="+mn-ea"/>
                <a:sym typeface="+mn-lt"/>
              </a:rPr>
              <a:t>Depend on learning model itself heavily</a:t>
            </a:r>
          </a:p>
        </p:txBody>
      </p:sp>
      <p:sp>
        <p:nvSpPr>
          <p:cNvPr id="7" name="椭圆 6"/>
          <p:cNvSpPr/>
          <p:nvPr/>
        </p:nvSpPr>
        <p:spPr>
          <a:xfrm>
            <a:off x="1692248" y="2824332"/>
            <a:ext cx="108012" cy="108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432734" y="2591962"/>
            <a:ext cx="108012" cy="108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969573" y="2516480"/>
            <a:ext cx="108012" cy="108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032943" y="2736449"/>
            <a:ext cx="108012" cy="108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735404" y="2499425"/>
            <a:ext cx="108012" cy="108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095935" y="3152927"/>
            <a:ext cx="108012" cy="108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826374" y="2844461"/>
            <a:ext cx="108012" cy="108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564572" y="2790455"/>
            <a:ext cx="108012" cy="108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486635" y="3053178"/>
            <a:ext cx="108012" cy="108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097867" y="2716320"/>
            <a:ext cx="108012" cy="108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785761" y="2790455"/>
            <a:ext cx="108012" cy="108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917353" y="2591962"/>
            <a:ext cx="108012" cy="108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20" name="组合 452"/>
          <p:cNvGrpSpPr/>
          <p:nvPr/>
        </p:nvGrpSpPr>
        <p:grpSpPr>
          <a:xfrm>
            <a:off x="1476225" y="2155791"/>
            <a:ext cx="2658284" cy="1707280"/>
            <a:chOff x="683568" y="116632"/>
            <a:chExt cx="4657616" cy="2276373"/>
          </a:xfrm>
        </p:grpSpPr>
        <p:cxnSp>
          <p:nvCxnSpPr>
            <p:cNvPr id="21" name="直接箭头连接符 20"/>
            <p:cNvCxnSpPr/>
            <p:nvPr/>
          </p:nvCxnSpPr>
          <p:spPr>
            <a:xfrm>
              <a:off x="683568" y="2321567"/>
              <a:ext cx="465761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rot="16200000" flipV="1">
              <a:off x="-371675" y="1243885"/>
              <a:ext cx="2276373" cy="218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等腰三角形 22"/>
          <p:cNvSpPr/>
          <p:nvPr/>
        </p:nvSpPr>
        <p:spPr>
          <a:xfrm>
            <a:off x="1806008" y="3285857"/>
            <a:ext cx="96516" cy="998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4" name="等腰三角形 23"/>
          <p:cNvSpPr/>
          <p:nvPr/>
        </p:nvSpPr>
        <p:spPr>
          <a:xfrm>
            <a:off x="1865762" y="3543399"/>
            <a:ext cx="96516" cy="998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5" name="等腰三角形 24"/>
          <p:cNvSpPr/>
          <p:nvPr/>
        </p:nvSpPr>
        <p:spPr>
          <a:xfrm>
            <a:off x="2135792" y="3119489"/>
            <a:ext cx="96516" cy="998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6" name="等腰三角形 25"/>
          <p:cNvSpPr/>
          <p:nvPr/>
        </p:nvSpPr>
        <p:spPr>
          <a:xfrm>
            <a:off x="2454846" y="2932345"/>
            <a:ext cx="96516" cy="998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7" name="等腰三角形 26"/>
          <p:cNvSpPr/>
          <p:nvPr/>
        </p:nvSpPr>
        <p:spPr>
          <a:xfrm>
            <a:off x="2419427" y="3448135"/>
            <a:ext cx="96516" cy="998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8" name="等腰三角形 27"/>
          <p:cNvSpPr/>
          <p:nvPr/>
        </p:nvSpPr>
        <p:spPr>
          <a:xfrm>
            <a:off x="2081786" y="3443525"/>
            <a:ext cx="96516" cy="998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9" name="等腰三角形 28"/>
          <p:cNvSpPr/>
          <p:nvPr/>
        </p:nvSpPr>
        <p:spPr>
          <a:xfrm>
            <a:off x="2594738" y="3134317"/>
            <a:ext cx="96516" cy="998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0" name="等腰三角形 29"/>
          <p:cNvSpPr/>
          <p:nvPr/>
        </p:nvSpPr>
        <p:spPr>
          <a:xfrm>
            <a:off x="2765821" y="3486995"/>
            <a:ext cx="96516" cy="998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3022460" y="3595551"/>
            <a:ext cx="96516" cy="998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2" name="等腰三角形 31"/>
          <p:cNvSpPr/>
          <p:nvPr/>
        </p:nvSpPr>
        <p:spPr>
          <a:xfrm>
            <a:off x="3379127" y="3440175"/>
            <a:ext cx="96516" cy="998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>
            <a:off x="3711186" y="3293817"/>
            <a:ext cx="96516" cy="998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4" name="等腰三角形 33"/>
          <p:cNvSpPr/>
          <p:nvPr/>
        </p:nvSpPr>
        <p:spPr>
          <a:xfrm>
            <a:off x="3908021" y="3003242"/>
            <a:ext cx="96516" cy="998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5" name="等腰三角形 34"/>
          <p:cNvSpPr/>
          <p:nvPr/>
        </p:nvSpPr>
        <p:spPr>
          <a:xfrm>
            <a:off x="3843415" y="3540049"/>
            <a:ext cx="96516" cy="998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6" name="等腰三角形 35"/>
          <p:cNvSpPr/>
          <p:nvPr/>
        </p:nvSpPr>
        <p:spPr>
          <a:xfrm>
            <a:off x="3552137" y="2395144"/>
            <a:ext cx="96516" cy="998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1636960" y="2737923"/>
            <a:ext cx="2534060" cy="737858"/>
          </a:xfrm>
          <a:custGeom>
            <a:avLst/>
            <a:gdLst>
              <a:gd name="connsiteX0" fmla="*/ 0 w 4796118"/>
              <a:gd name="connsiteY0" fmla="*/ 717176 h 863224"/>
              <a:gd name="connsiteX1" fmla="*/ 1801906 w 4796118"/>
              <a:gd name="connsiteY1" fmla="*/ 35858 h 863224"/>
              <a:gd name="connsiteX2" fmla="*/ 2770095 w 4796118"/>
              <a:gd name="connsiteY2" fmla="*/ 860611 h 863224"/>
              <a:gd name="connsiteX3" fmla="*/ 4312024 w 4796118"/>
              <a:gd name="connsiteY3" fmla="*/ 286870 h 863224"/>
              <a:gd name="connsiteX4" fmla="*/ 4796118 w 4796118"/>
              <a:gd name="connsiteY4" fmla="*/ 0 h 86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6118" h="863224">
                <a:moveTo>
                  <a:pt x="0" y="717176"/>
                </a:moveTo>
                <a:cubicBezTo>
                  <a:pt x="670112" y="364564"/>
                  <a:pt x="1340224" y="11952"/>
                  <a:pt x="1801906" y="35858"/>
                </a:cubicBezTo>
                <a:cubicBezTo>
                  <a:pt x="2263588" y="59764"/>
                  <a:pt x="2351742" y="818776"/>
                  <a:pt x="2770095" y="860611"/>
                </a:cubicBezTo>
                <a:cubicBezTo>
                  <a:pt x="3188448" y="902446"/>
                  <a:pt x="3974354" y="430305"/>
                  <a:pt x="4312024" y="286870"/>
                </a:cubicBezTo>
                <a:cubicBezTo>
                  <a:pt x="4649695" y="143435"/>
                  <a:pt x="4721412" y="46318"/>
                  <a:pt x="4796118" y="0"/>
                </a:cubicBezTo>
              </a:path>
            </a:pathLst>
          </a:custGeom>
          <a:noFill/>
          <a:ln w="25400">
            <a:solidFill>
              <a:schemeClr val="tx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8" name="等腰三角形 37"/>
          <p:cNvSpPr/>
          <p:nvPr/>
        </p:nvSpPr>
        <p:spPr>
          <a:xfrm>
            <a:off x="1744116" y="2630766"/>
            <a:ext cx="96516" cy="998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9" name="等腰三角形 38"/>
          <p:cNvSpPr/>
          <p:nvPr/>
        </p:nvSpPr>
        <p:spPr>
          <a:xfrm>
            <a:off x="2869265" y="2577187"/>
            <a:ext cx="96516" cy="998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654950" y="2416451"/>
            <a:ext cx="589364" cy="150019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3244314" y="2523608"/>
            <a:ext cx="1232306" cy="11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90"/>
          <p:cNvSpPr txBox="1"/>
          <p:nvPr/>
        </p:nvSpPr>
        <p:spPr>
          <a:xfrm>
            <a:off x="4530198" y="2362873"/>
            <a:ext cx="3619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Infer time-changing  concept relying on </a:t>
            </a:r>
            <a:r>
              <a:rPr lang="en-US" altLang="zh-CN" b="1" dirty="0">
                <a:solidFill>
                  <a:prstClr val="black"/>
                </a:solidFill>
                <a:cs typeface="+mn-ea"/>
                <a:sym typeface="+mn-lt"/>
              </a:rPr>
              <a:t>performance degradation</a:t>
            </a:r>
            <a:endParaRPr lang="zh-CN" altLang="en-US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3" name="TextBox 91"/>
          <p:cNvSpPr txBox="1"/>
          <p:nvPr/>
        </p:nvSpPr>
        <p:spPr>
          <a:xfrm>
            <a:off x="4637355" y="3380864"/>
            <a:ext cx="1660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cs typeface="+mn-ea"/>
                <a:sym typeface="+mn-lt"/>
              </a:rPr>
              <a:t>Indirectly</a:t>
            </a:r>
            <a:endParaRPr lang="zh-CN" altLang="en-US" sz="2400" b="1" dirty="0">
              <a:solidFill>
                <a:srgbClr val="0000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82904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241912" y="437858"/>
            <a:ext cx="8605070" cy="357569"/>
          </a:xfrm>
        </p:spPr>
        <p:txBody>
          <a:bodyPr/>
          <a:lstStyle/>
          <a:p>
            <a:r>
              <a:rPr lang="en-US" altLang="zh-CN" sz="2800" b="1" dirty="0">
                <a:latin typeface="+mn-lt"/>
                <a:ea typeface="+mn-ea"/>
                <a:cs typeface="+mn-ea"/>
                <a:sym typeface="+mn-lt"/>
              </a:rPr>
              <a:t>Drift  detection method: DDM</a:t>
            </a:r>
          </a:p>
          <a:p>
            <a:endParaRPr lang="zh-CN" altLang="en-US" sz="28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50929" y="1136383"/>
            <a:ext cx="8070784" cy="3017520"/>
          </a:xfrm>
        </p:spPr>
        <p:txBody>
          <a:bodyPr/>
          <a:lstStyle/>
          <a:p>
            <a:pPr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 The theory guarantees that while the class distribution of the examples is 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stationary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, the error rate of the learning algorithm will 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decrease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when </a:t>
            </a:r>
            <a:r>
              <a:rPr lang="en-US" altLang="zh-CN" sz="2400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increases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. A significant increase in the error of the algorithm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, suggest a change in the class distribution, and whether is a significant increase  is based on following formula.</a:t>
            </a:r>
          </a:p>
          <a:p>
            <a:pPr>
              <a:buNone/>
            </a:pPr>
            <a:endParaRPr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  <a:p>
            <a:pPr>
              <a:buNone/>
            </a:pP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  <a:p>
            <a:pPr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  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2116862" y="3558629"/>
          <a:ext cx="3472434" cy="595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67" name="Equation" r:id="rId3" imgW="1333440" imgH="228600" progId="Equation.DSMT4">
                  <p:embed/>
                </p:oleObj>
              </mc:Choice>
              <mc:Fallback>
                <p:oleObj name="Equation" r:id="rId3" imgW="1333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6862" y="3558629"/>
                        <a:ext cx="3472434" cy="59527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/>
          </p:nvPr>
        </p:nvGraphicFramePr>
        <p:xfrm>
          <a:off x="6405824" y="4240940"/>
          <a:ext cx="445549" cy="518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68"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5824" y="4240940"/>
                        <a:ext cx="445549" cy="5186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6"/>
          <p:cNvSpPr txBox="1"/>
          <p:nvPr/>
        </p:nvSpPr>
        <p:spPr>
          <a:xfrm>
            <a:off x="301547" y="4298520"/>
            <a:ext cx="6596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cs typeface="+mn-ea"/>
                <a:sym typeface="+mn-lt"/>
              </a:rPr>
              <a:t>the error-rate is the probability</a:t>
            </a:r>
            <a:r>
              <a:rPr lang="en-US" altLang="zh-CN" sz="2000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cs typeface="+mn-ea"/>
                <a:sym typeface="+mn-lt"/>
              </a:rPr>
              <a:t>of observe False, </a:t>
            </a:r>
          </a:p>
          <a:p>
            <a:r>
              <a:rPr lang="en-US" altLang="zh-CN" sz="2400" dirty="0">
                <a:solidFill>
                  <a:prstClr val="black"/>
                </a:solidFill>
                <a:cs typeface="+mn-ea"/>
                <a:sym typeface="+mn-lt"/>
              </a:rPr>
              <a:t>, with standard deviation given by</a:t>
            </a:r>
            <a:endParaRPr lang="zh-CN" altLang="en-US" sz="24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4660643" y="4686430"/>
          <a:ext cx="3370174" cy="500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69" name="Equation" r:id="rId7" imgW="1346040" imgH="228600" progId="Equation.DSMT4">
                  <p:embed/>
                </p:oleObj>
              </mc:Choice>
              <mc:Fallback>
                <p:oleObj name="Equation" r:id="rId7" imgW="13460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0643" y="4686430"/>
                        <a:ext cx="3370174" cy="50066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15137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29409" y="2557669"/>
            <a:ext cx="6155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Stream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1764559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126378" y="473699"/>
            <a:ext cx="6618977" cy="649287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0000FF"/>
                </a:solidFill>
                <a:cs typeface="+mn-ea"/>
                <a:sym typeface="+mn-lt"/>
              </a:rPr>
              <a:t>Data stream classification</a:t>
            </a:r>
            <a:endParaRPr lang="zh-CN" altLang="en-US" sz="3200" b="1" dirty="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sz="quarter" idx="11"/>
          </p:nvPr>
        </p:nvSpPr>
        <p:spPr bwMode="auto">
          <a:xfrm>
            <a:off x="232397" y="1286492"/>
            <a:ext cx="8809997" cy="3702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9056" tIns="34529" rIns="69056" bIns="3452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en-US" dirty="0">
                <a:cs typeface="+mn-ea"/>
                <a:sym typeface="+mn-lt"/>
              </a:rPr>
              <a:t>Classification: Model construction based on training sets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>
                <a:cs typeface="+mn-ea"/>
                <a:sym typeface="+mn-lt"/>
              </a:rPr>
              <a:t>Typical classification methods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100" dirty="0">
                <a:cs typeface="+mn-ea"/>
                <a:sym typeface="+mn-lt"/>
              </a:rPr>
              <a:t>K-Nearest neighbor approach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100" dirty="0">
                <a:cs typeface="+mn-ea"/>
                <a:sym typeface="+mn-lt"/>
              </a:rPr>
              <a:t>Decision tree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100" dirty="0">
                <a:cs typeface="+mn-ea"/>
                <a:sym typeface="+mn-lt"/>
              </a:rPr>
              <a:t>Bayesian classification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100" dirty="0">
                <a:cs typeface="+mn-ea"/>
                <a:sym typeface="+mn-lt"/>
              </a:rPr>
              <a:t>Neural network approach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100" dirty="0">
                <a:cs typeface="+mn-ea"/>
                <a:sym typeface="+mn-lt"/>
              </a:rPr>
              <a:t>Support Vector Machines 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100" dirty="0">
                <a:cs typeface="+mn-ea"/>
                <a:sym typeface="+mn-lt"/>
              </a:rPr>
              <a:t>Other methods</a:t>
            </a:r>
          </a:p>
        </p:txBody>
      </p:sp>
      <p:sp>
        <p:nvSpPr>
          <p:cNvPr id="3" name="矩形 2"/>
          <p:cNvSpPr/>
          <p:nvPr/>
        </p:nvSpPr>
        <p:spPr>
          <a:xfrm>
            <a:off x="463826" y="5417144"/>
            <a:ext cx="8527774" cy="478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2400" b="1" dirty="0">
                <a:solidFill>
                  <a:srgbClr val="FF0000"/>
                </a:solidFill>
                <a:sym typeface="+mn-lt"/>
              </a:rPr>
              <a:t>Are these approaches ok for data stream classification?</a:t>
            </a:r>
          </a:p>
        </p:txBody>
      </p:sp>
    </p:spTree>
    <p:extLst>
      <p:ext uri="{BB962C8B-B14F-4D97-AF65-F5344CB8AC3E}">
        <p14:creationId xmlns:p14="http://schemas.microsoft.com/office/powerpoint/2010/main" val="20930633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298657" y="514182"/>
            <a:ext cx="5598559" cy="649287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0000FF"/>
                </a:solidFill>
                <a:cs typeface="+mn-ea"/>
                <a:sym typeface="+mn-lt"/>
              </a:rPr>
              <a:t>Data stream classification Circle</a:t>
            </a:r>
            <a:endParaRPr lang="zh-CN" altLang="en-US" sz="2800" b="1" dirty="0">
              <a:solidFill>
                <a:srgbClr val="0000FF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5" y="1450286"/>
            <a:ext cx="4225672" cy="463435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71707" y="2391059"/>
            <a:ext cx="4680136" cy="2465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00" dirty="0">
                <a:solidFill>
                  <a:prstClr val="black"/>
                </a:solidFill>
                <a:cs typeface="+mn-ea"/>
                <a:sym typeface="+mn-lt"/>
              </a:rPr>
              <a:t>Process an example at a time, and inspect it only once </a:t>
            </a: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00" dirty="0">
                <a:solidFill>
                  <a:prstClr val="black"/>
                </a:solidFill>
                <a:cs typeface="+mn-ea"/>
                <a:sym typeface="+mn-lt"/>
              </a:rPr>
              <a:t>Be ready to predict at any point</a:t>
            </a: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00" dirty="0">
                <a:solidFill>
                  <a:prstClr val="black"/>
                </a:solidFill>
                <a:cs typeface="+mn-ea"/>
                <a:sym typeface="+mn-lt"/>
              </a:rPr>
              <a:t>Use a limited amount of memory </a:t>
            </a: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00" dirty="0">
                <a:solidFill>
                  <a:prstClr val="black"/>
                </a:solidFill>
                <a:cs typeface="+mn-ea"/>
                <a:sym typeface="+mn-lt"/>
              </a:rPr>
              <a:t>Work in a limited amount of time</a:t>
            </a:r>
            <a:endParaRPr lang="zh-CN" altLang="en-US" sz="2100" dirty="0">
              <a:solidFill>
                <a:prstClr val="black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71020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517319" y="480325"/>
            <a:ext cx="4248150" cy="649287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0000FF"/>
                </a:solidFill>
                <a:cs typeface="+mn-ea"/>
                <a:sym typeface="+mn-lt"/>
              </a:rPr>
              <a:t>Procedure</a:t>
            </a:r>
            <a:endParaRPr lang="zh-CN" altLang="en-US" sz="3200" b="1" dirty="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1"/>
          </p:nvPr>
        </p:nvSpPr>
        <p:spPr>
          <a:xfrm>
            <a:off x="735729" y="1428916"/>
            <a:ext cx="7944445" cy="4290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zh-CN" sz="2400" dirty="0">
                <a:solidFill>
                  <a:srgbClr val="000000"/>
                </a:solidFill>
                <a:latin typeface="+mn-lt"/>
                <a:cs typeface="+mn-ea"/>
                <a:sym typeface="+mn-lt"/>
              </a:rPr>
              <a:t>The algorithm is passed the next available example from the stream (requirement 1)</a:t>
            </a: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zh-CN" sz="2400" dirty="0">
                <a:solidFill>
                  <a:srgbClr val="000000"/>
                </a:solidFill>
                <a:latin typeface="+mn-lt"/>
                <a:cs typeface="+mn-ea"/>
                <a:sym typeface="+mn-lt"/>
              </a:rPr>
              <a:t> The algorithm processes the example, updating its data structures. It does so without exceeding the memory bounds set on it (requirement 2), and as quickly as possible (requirement 3).</a:t>
            </a: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zh-CN" sz="2400" dirty="0">
                <a:solidFill>
                  <a:srgbClr val="000000"/>
                </a:solidFill>
                <a:latin typeface="+mn-lt"/>
                <a:cs typeface="+mn-ea"/>
                <a:sym typeface="+mn-lt"/>
              </a:rPr>
              <a:t>The algorithm is ready to accept the next example. (requirement 4)</a:t>
            </a:r>
            <a:r>
              <a:rPr lang="en-US" altLang="zh-CN" sz="2400" dirty="0">
                <a:latin typeface="+mn-lt"/>
                <a:cs typeface="+mn-ea"/>
                <a:sym typeface="+mn-lt"/>
              </a:rPr>
              <a:t> </a:t>
            </a:r>
            <a:br>
              <a:rPr lang="en-US" altLang="zh-CN" sz="2000" dirty="0">
                <a:latin typeface="+mn-lt"/>
                <a:cs typeface="+mn-ea"/>
                <a:sym typeface="+mn-lt"/>
              </a:rPr>
            </a:br>
            <a:endParaRPr lang="zh-CN" altLang="en-US" sz="2000" dirty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38387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>
          <a:xfrm>
            <a:off x="609600" y="1978304"/>
            <a:ext cx="7579857" cy="4422496"/>
          </a:xfrm>
        </p:spPr>
        <p:txBody>
          <a:bodyPr/>
          <a:lstStyle/>
          <a:p>
            <a:pPr lvl="1" fontAlgn="base">
              <a:lnSpc>
                <a:spcPct val="110000"/>
              </a:lnSpc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</a:pPr>
            <a:r>
              <a:rPr lang="en-US" altLang="en-US" sz="3200" kern="0" dirty="0">
                <a:solidFill>
                  <a:srgbClr val="000000"/>
                </a:solidFill>
                <a:cs typeface="+mn-ea"/>
                <a:sym typeface="+mn-lt"/>
              </a:rPr>
              <a:t> VFDT (Very Fast Decision Tree, KDD’00)</a:t>
            </a:r>
          </a:p>
          <a:p>
            <a:pPr lvl="1" fontAlgn="base">
              <a:lnSpc>
                <a:spcPct val="110000"/>
              </a:lnSpc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</a:pPr>
            <a:r>
              <a:rPr lang="en-US" altLang="en-US" sz="3200" kern="0" dirty="0">
                <a:solidFill>
                  <a:srgbClr val="000000"/>
                </a:solidFill>
                <a:cs typeface="+mn-ea"/>
                <a:sym typeface="+mn-lt"/>
              </a:rPr>
              <a:t> </a:t>
            </a:r>
            <a:r>
              <a:rPr lang="en-US" altLang="en-US" sz="3200" kern="0" dirty="0" err="1">
                <a:solidFill>
                  <a:srgbClr val="000000"/>
                </a:solidFill>
                <a:cs typeface="+mn-ea"/>
                <a:sym typeface="+mn-lt"/>
              </a:rPr>
              <a:t>SyncStream</a:t>
            </a:r>
            <a:r>
              <a:rPr lang="en-US" altLang="en-US" sz="3200" kern="0" dirty="0">
                <a:solidFill>
                  <a:srgbClr val="000000"/>
                </a:solidFill>
                <a:cs typeface="+mn-ea"/>
                <a:sym typeface="+mn-lt"/>
              </a:rPr>
              <a:t> (Shao et al., KDD’14)</a:t>
            </a:r>
          </a:p>
          <a:p>
            <a:endParaRPr lang="zh-CN" altLang="en-US" sz="3600" dirty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4164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251520" y="620688"/>
            <a:ext cx="7632972" cy="486965"/>
          </a:xfrm>
        </p:spPr>
        <p:txBody>
          <a:bodyPr/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Example 3.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zh-CN" altLang="en-US" sz="2800" b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最邻近点检索</a:t>
            </a:r>
            <a:br>
              <a:rPr lang="en-US" altLang="zh-CN" dirty="0">
                <a:cs typeface="+mn-ea"/>
                <a:sym typeface="+mn-lt"/>
              </a:rPr>
            </a:b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3528" y="1412776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给定一个检索点，如何在数据库中找出最邻近的点呢？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924944"/>
            <a:ext cx="2978944" cy="2200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708920"/>
            <a:ext cx="3464700" cy="289614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12160" y="565662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KD-TREE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35658" y="5994744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KD-tree </a:t>
            </a:r>
            <a:r>
              <a:rPr lang="zh-CN" altLang="en-US" sz="2400" b="1" dirty="0">
                <a:solidFill>
                  <a:srgbClr val="C00000"/>
                </a:solidFill>
              </a:rPr>
              <a:t>不能处理高维数据。</a:t>
            </a:r>
          </a:p>
        </p:txBody>
      </p:sp>
      <p:sp>
        <p:nvSpPr>
          <p:cNvPr id="8" name="右箭头 7"/>
          <p:cNvSpPr/>
          <p:nvPr/>
        </p:nvSpPr>
        <p:spPr>
          <a:xfrm>
            <a:off x="3635896" y="3933056"/>
            <a:ext cx="576064" cy="340023"/>
          </a:xfrm>
          <a:prstGeom prst="rightArrow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1340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19100"/>
            <a:ext cx="7772400" cy="1143000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0000FF"/>
                </a:solidFill>
                <a:ea typeface="SimSun" panose="02010600030101010101" pitchFamily="2" charset="-122"/>
              </a:rPr>
              <a:t>Decision Tree Learning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676400"/>
            <a:ext cx="5105400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bg2"/>
                </a:solidFill>
                <a:ea typeface="SimSun" panose="02010600030101010101" pitchFamily="2" charset="-122"/>
              </a:rPr>
              <a:t>One of the most effective and widely-used classification methods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bg2"/>
                </a:solidFill>
                <a:ea typeface="SimSun" panose="02010600030101010101" pitchFamily="2" charset="-122"/>
              </a:rPr>
              <a:t>Induce models in the form of decision trees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solidFill>
                  <a:schemeClr val="bg2"/>
                </a:solidFill>
                <a:ea typeface="SimSun" panose="02010600030101010101" pitchFamily="2" charset="-122"/>
              </a:rPr>
              <a:t>Each node contains a test on the attribute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solidFill>
                  <a:schemeClr val="bg2"/>
                </a:solidFill>
                <a:ea typeface="SimSun" panose="02010600030101010101" pitchFamily="2" charset="-122"/>
              </a:rPr>
              <a:t>Each branch from a node corresponds to a possible outcome of the test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solidFill>
                  <a:schemeClr val="bg2"/>
                </a:solidFill>
                <a:ea typeface="SimSun" panose="02010600030101010101" pitchFamily="2" charset="-122"/>
              </a:rPr>
              <a:t>Each leaf contains a class prediction</a:t>
            </a:r>
          </a:p>
        </p:txBody>
      </p:sp>
      <p:grpSp>
        <p:nvGrpSpPr>
          <p:cNvPr id="126001" name="Group 49"/>
          <p:cNvGrpSpPr>
            <a:grpSpLocks/>
          </p:cNvGrpSpPr>
          <p:nvPr/>
        </p:nvGrpSpPr>
        <p:grpSpPr bwMode="auto">
          <a:xfrm>
            <a:off x="5638800" y="2286000"/>
            <a:ext cx="3079750" cy="2819400"/>
            <a:chOff x="3552" y="1440"/>
            <a:chExt cx="1940" cy="1776"/>
          </a:xfrm>
        </p:grpSpPr>
        <p:sp>
          <p:nvSpPr>
            <p:cNvPr id="125957" name="AutoShape 5"/>
            <p:cNvSpPr>
              <a:spLocks noChangeArrowheads="1"/>
            </p:cNvSpPr>
            <p:nvPr/>
          </p:nvSpPr>
          <p:spPr bwMode="auto">
            <a:xfrm>
              <a:off x="4416" y="1440"/>
              <a:ext cx="576" cy="288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>
                  <a:solidFill>
                    <a:srgbClr val="000000"/>
                  </a:solidFill>
                  <a:latin typeface="Tahoma" panose="020B0604030504040204" pitchFamily="34" charset="0"/>
                  <a:ea typeface="SimSun" panose="02010600030101010101" pitchFamily="2" charset="-122"/>
                </a:rPr>
                <a:t>Age&lt;30?</a:t>
              </a:r>
            </a:p>
          </p:txBody>
        </p:sp>
        <p:sp>
          <p:nvSpPr>
            <p:cNvPr id="125958" name="AutoShape 6"/>
            <p:cNvSpPr>
              <a:spLocks noChangeArrowheads="1"/>
            </p:cNvSpPr>
            <p:nvPr/>
          </p:nvSpPr>
          <p:spPr bwMode="auto">
            <a:xfrm>
              <a:off x="3840" y="2160"/>
              <a:ext cx="672" cy="336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>
                  <a:solidFill>
                    <a:srgbClr val="000000"/>
                  </a:solidFill>
                  <a:latin typeface="Tahoma" panose="020B0604030504040204" pitchFamily="34" charset="0"/>
                  <a:ea typeface="SimSun" panose="02010600030101010101" pitchFamily="2" charset="-122"/>
                </a:rPr>
                <a:t>Car Type=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>
                  <a:solidFill>
                    <a:srgbClr val="000000"/>
                  </a:solidFill>
                  <a:latin typeface="Tahoma" panose="020B0604030504040204" pitchFamily="34" charset="0"/>
                  <a:ea typeface="SimSun" panose="02010600030101010101" pitchFamily="2" charset="-122"/>
                </a:rPr>
                <a:t>Sports Car?</a:t>
              </a:r>
            </a:p>
          </p:txBody>
        </p:sp>
        <p:sp>
          <p:nvSpPr>
            <p:cNvPr id="125960" name="AutoShape 8"/>
            <p:cNvSpPr>
              <a:spLocks noChangeArrowheads="1"/>
            </p:cNvSpPr>
            <p:nvPr/>
          </p:nvSpPr>
          <p:spPr bwMode="auto">
            <a:xfrm>
              <a:off x="3744" y="2832"/>
              <a:ext cx="288" cy="288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>
                  <a:solidFill>
                    <a:srgbClr val="000000"/>
                  </a:solidFill>
                  <a:latin typeface="Tahoma" panose="020B0604030504040204" pitchFamily="34" charset="0"/>
                  <a:ea typeface="SimSun" panose="02010600030101010101" pitchFamily="2" charset="-122"/>
                </a:rPr>
                <a:t>No</a:t>
              </a:r>
            </a:p>
          </p:txBody>
        </p:sp>
        <p:sp>
          <p:nvSpPr>
            <p:cNvPr id="125962" name="AutoShape 10"/>
            <p:cNvSpPr>
              <a:spLocks noChangeArrowheads="1"/>
            </p:cNvSpPr>
            <p:nvPr/>
          </p:nvSpPr>
          <p:spPr bwMode="auto">
            <a:xfrm>
              <a:off x="5136" y="2160"/>
              <a:ext cx="288" cy="288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>
                  <a:solidFill>
                    <a:srgbClr val="000000"/>
                  </a:solidFill>
                  <a:latin typeface="Tahoma" panose="020B0604030504040204" pitchFamily="34" charset="0"/>
                  <a:ea typeface="SimSun" panose="02010600030101010101" pitchFamily="2" charset="-122"/>
                </a:rPr>
                <a:t>Yes</a:t>
              </a:r>
            </a:p>
          </p:txBody>
        </p:sp>
        <p:sp>
          <p:nvSpPr>
            <p:cNvPr id="125964" name="Line 12"/>
            <p:cNvSpPr>
              <a:spLocks noChangeShapeType="1"/>
            </p:cNvSpPr>
            <p:nvPr/>
          </p:nvSpPr>
          <p:spPr bwMode="auto">
            <a:xfrm flipH="1">
              <a:off x="4128" y="1728"/>
              <a:ext cx="33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5965" name="Line 13"/>
            <p:cNvSpPr>
              <a:spLocks noChangeShapeType="1"/>
            </p:cNvSpPr>
            <p:nvPr/>
          </p:nvSpPr>
          <p:spPr bwMode="auto">
            <a:xfrm>
              <a:off x="4992" y="1728"/>
              <a:ext cx="28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5966" name="Line 14"/>
            <p:cNvSpPr>
              <a:spLocks noChangeShapeType="1"/>
            </p:cNvSpPr>
            <p:nvPr/>
          </p:nvSpPr>
          <p:spPr bwMode="auto">
            <a:xfrm flipH="1">
              <a:off x="3888" y="2496"/>
              <a:ext cx="4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5967" name="Line 15"/>
            <p:cNvSpPr>
              <a:spLocks noChangeShapeType="1"/>
            </p:cNvSpPr>
            <p:nvPr/>
          </p:nvSpPr>
          <p:spPr bwMode="auto">
            <a:xfrm>
              <a:off x="4272" y="2496"/>
              <a:ext cx="14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5971" name="Rectangle 19"/>
            <p:cNvSpPr>
              <a:spLocks noChangeArrowheads="1"/>
            </p:cNvSpPr>
            <p:nvPr/>
          </p:nvSpPr>
          <p:spPr bwMode="auto">
            <a:xfrm>
              <a:off x="3552" y="2544"/>
              <a:ext cx="31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>
                  <a:solidFill>
                    <a:srgbClr val="000000"/>
                  </a:solidFill>
                  <a:latin typeface="Tahoma" panose="020B0604030504040204" pitchFamily="34" charset="0"/>
                  <a:ea typeface="SimSun" panose="02010600030101010101" pitchFamily="2" charset="-122"/>
                </a:rPr>
                <a:t>Yes</a:t>
              </a:r>
            </a:p>
          </p:txBody>
        </p:sp>
        <p:sp>
          <p:nvSpPr>
            <p:cNvPr id="125986" name="Rectangle 34"/>
            <p:cNvSpPr>
              <a:spLocks noChangeArrowheads="1"/>
            </p:cNvSpPr>
            <p:nvPr/>
          </p:nvSpPr>
          <p:spPr bwMode="auto">
            <a:xfrm>
              <a:off x="3954" y="1728"/>
              <a:ext cx="31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>
                  <a:solidFill>
                    <a:srgbClr val="000000"/>
                  </a:solidFill>
                  <a:latin typeface="Tahoma" panose="020B0604030504040204" pitchFamily="34" charset="0"/>
                  <a:ea typeface="SimSun" panose="02010600030101010101" pitchFamily="2" charset="-122"/>
                </a:rPr>
                <a:t>Yes</a:t>
              </a:r>
            </a:p>
          </p:txBody>
        </p:sp>
        <p:sp>
          <p:nvSpPr>
            <p:cNvPr id="125987" name="Rectangle 35"/>
            <p:cNvSpPr>
              <a:spLocks noChangeArrowheads="1"/>
            </p:cNvSpPr>
            <p:nvPr/>
          </p:nvSpPr>
          <p:spPr bwMode="auto">
            <a:xfrm>
              <a:off x="5221" y="1728"/>
              <a:ext cx="27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>
                  <a:solidFill>
                    <a:srgbClr val="000000"/>
                  </a:solidFill>
                  <a:latin typeface="Tahoma" panose="020B0604030504040204" pitchFamily="34" charset="0"/>
                  <a:ea typeface="SimSun" panose="02010600030101010101" pitchFamily="2" charset="-122"/>
                </a:rPr>
                <a:t>No</a:t>
              </a:r>
            </a:p>
          </p:txBody>
        </p:sp>
        <p:sp>
          <p:nvSpPr>
            <p:cNvPr id="125988" name="Rectangle 36"/>
            <p:cNvSpPr>
              <a:spLocks noChangeArrowheads="1"/>
            </p:cNvSpPr>
            <p:nvPr/>
          </p:nvSpPr>
          <p:spPr bwMode="auto">
            <a:xfrm>
              <a:off x="4416" y="2544"/>
              <a:ext cx="27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>
                  <a:solidFill>
                    <a:srgbClr val="000000"/>
                  </a:solidFill>
                  <a:latin typeface="Tahoma" panose="020B0604030504040204" pitchFamily="34" charset="0"/>
                  <a:ea typeface="SimSun" panose="02010600030101010101" pitchFamily="2" charset="-122"/>
                </a:rPr>
                <a:t>No</a:t>
              </a:r>
            </a:p>
          </p:txBody>
        </p:sp>
        <p:sp>
          <p:nvSpPr>
            <p:cNvPr id="125990" name="Oval 38"/>
            <p:cNvSpPr>
              <a:spLocks noChangeArrowheads="1"/>
            </p:cNvSpPr>
            <p:nvPr/>
          </p:nvSpPr>
          <p:spPr bwMode="auto">
            <a:xfrm>
              <a:off x="4416" y="288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5993" name="Oval 41"/>
            <p:cNvSpPr>
              <a:spLocks noChangeArrowheads="1"/>
            </p:cNvSpPr>
            <p:nvPr/>
          </p:nvSpPr>
          <p:spPr bwMode="auto">
            <a:xfrm>
              <a:off x="4464" y="302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5994" name="Oval 42"/>
            <p:cNvSpPr>
              <a:spLocks noChangeArrowheads="1"/>
            </p:cNvSpPr>
            <p:nvPr/>
          </p:nvSpPr>
          <p:spPr bwMode="auto">
            <a:xfrm>
              <a:off x="4512" y="3168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7794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Challenges</a:t>
            </a:r>
          </a:p>
        </p:txBody>
      </p:sp>
      <p:sp>
        <p:nvSpPr>
          <p:cNvPr id="12390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133522" cy="4114800"/>
          </a:xfrm>
        </p:spPr>
        <p:txBody>
          <a:bodyPr/>
          <a:lstStyle/>
          <a:p>
            <a:r>
              <a:rPr lang="en-US" altLang="zh-CN" dirty="0">
                <a:solidFill>
                  <a:schemeClr val="bg2"/>
                </a:solidFill>
                <a:ea typeface="SimSun" panose="02010600030101010101" pitchFamily="2" charset="-122"/>
              </a:rPr>
              <a:t>Classic decision tree learners assume all training data can be simultaneously stored in main memory</a:t>
            </a:r>
          </a:p>
          <a:p>
            <a:r>
              <a:rPr lang="en-US" altLang="zh-CN" dirty="0">
                <a:solidFill>
                  <a:schemeClr val="bg2"/>
                </a:solidFill>
                <a:ea typeface="SimSun" panose="02010600030101010101" pitchFamily="2" charset="-122"/>
              </a:rPr>
              <a:t>Disk-based decision tree learners repeatedly read training data from disk sequentially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  <a:ea typeface="SimSun" panose="02010600030101010101" pitchFamily="2" charset="-122"/>
              </a:rPr>
              <a:t>Prohibitively expensive when learning complex trees</a:t>
            </a:r>
          </a:p>
          <a:p>
            <a:r>
              <a:rPr lang="en-US" altLang="zh-CN" dirty="0">
                <a:solidFill>
                  <a:schemeClr val="bg2"/>
                </a:solidFill>
                <a:ea typeface="SimSun" panose="02010600030101010101" pitchFamily="2" charset="-122"/>
              </a:rPr>
              <a:t>Goal: design decision tree learners that read each example </a:t>
            </a:r>
            <a:r>
              <a:rPr lang="en-US" altLang="zh-CN" u="sng" dirty="0">
                <a:solidFill>
                  <a:schemeClr val="bg2"/>
                </a:solidFill>
                <a:ea typeface="SimSun" panose="02010600030101010101" pitchFamily="2" charset="-122"/>
              </a:rPr>
              <a:t>at most once</a:t>
            </a:r>
            <a:r>
              <a:rPr lang="en-US" altLang="zh-CN" dirty="0">
                <a:solidFill>
                  <a:schemeClr val="bg2"/>
                </a:solidFill>
                <a:ea typeface="SimSun" panose="02010600030101010101" pitchFamily="2" charset="-122"/>
              </a:rPr>
              <a:t>, and use a small constant time to process it</a:t>
            </a:r>
          </a:p>
        </p:txBody>
      </p:sp>
    </p:spTree>
    <p:extLst>
      <p:ext uri="{BB962C8B-B14F-4D97-AF65-F5344CB8AC3E}">
        <p14:creationId xmlns:p14="http://schemas.microsoft.com/office/powerpoint/2010/main" val="33029674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82217"/>
            <a:ext cx="7772400" cy="1143000"/>
          </a:xfrm>
        </p:spPr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VFDT (</a:t>
            </a:r>
            <a:r>
              <a:rPr lang="en-US" altLang="zh-CN" dirty="0">
                <a:solidFill>
                  <a:srgbClr val="FF0066"/>
                </a:solidFill>
                <a:ea typeface="SimSun" panose="02010600030101010101" pitchFamily="2" charset="-122"/>
              </a:rPr>
              <a:t>V</a:t>
            </a:r>
            <a:r>
              <a:rPr lang="en-US" altLang="zh-CN" dirty="0">
                <a:ea typeface="SimSun" panose="02010600030101010101" pitchFamily="2" charset="-122"/>
              </a:rPr>
              <a:t>ery </a:t>
            </a:r>
            <a:r>
              <a:rPr lang="en-US" altLang="zh-CN" dirty="0">
                <a:solidFill>
                  <a:srgbClr val="FF0066"/>
                </a:solidFill>
                <a:ea typeface="SimSun" panose="02010600030101010101" pitchFamily="2" charset="-122"/>
              </a:rPr>
              <a:t>F</a:t>
            </a:r>
            <a:r>
              <a:rPr lang="en-US" altLang="zh-CN" dirty="0">
                <a:ea typeface="SimSun" panose="02010600030101010101" pitchFamily="2" charset="-122"/>
              </a:rPr>
              <a:t>ast </a:t>
            </a:r>
            <a:r>
              <a:rPr lang="en-US" altLang="zh-CN" dirty="0">
                <a:solidFill>
                  <a:srgbClr val="FF0066"/>
                </a:solidFill>
                <a:ea typeface="SimSun" panose="02010600030101010101" pitchFamily="2" charset="-122"/>
              </a:rPr>
              <a:t>D</a:t>
            </a:r>
            <a:r>
              <a:rPr lang="en-US" altLang="zh-CN" dirty="0">
                <a:ea typeface="SimSun" panose="02010600030101010101" pitchFamily="2" charset="-122"/>
              </a:rPr>
              <a:t>ecision </a:t>
            </a:r>
            <a:r>
              <a:rPr lang="en-US" altLang="zh-CN" dirty="0">
                <a:solidFill>
                  <a:srgbClr val="FF0066"/>
                </a:solidFill>
                <a:ea typeface="SimSun" panose="02010600030101010101" pitchFamily="2" charset="-122"/>
              </a:rPr>
              <a:t>T</a:t>
            </a:r>
            <a:r>
              <a:rPr lang="en-US" altLang="zh-CN" dirty="0">
                <a:ea typeface="SimSun" panose="02010600030101010101" pitchFamily="2" charset="-122"/>
              </a:rPr>
              <a:t>ree)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84243"/>
            <a:ext cx="8073887" cy="834887"/>
          </a:xfrm>
        </p:spPr>
        <p:txBody>
          <a:bodyPr/>
          <a:lstStyle/>
          <a:p>
            <a:r>
              <a:rPr lang="en-US" altLang="zh-CN" sz="2400" dirty="0">
                <a:solidFill>
                  <a:schemeClr val="bg2"/>
                </a:solidFill>
                <a:ea typeface="SimSun" panose="02010600030101010101" pitchFamily="2" charset="-122"/>
              </a:rPr>
              <a:t>A decision-tree learning system based on the </a:t>
            </a:r>
            <a:r>
              <a:rPr lang="en-US" altLang="zh-CN" sz="2400" dirty="0" err="1">
                <a:solidFill>
                  <a:schemeClr val="bg2"/>
                </a:solidFill>
                <a:ea typeface="SimSun" panose="02010600030101010101" pitchFamily="2" charset="-122"/>
              </a:rPr>
              <a:t>Hoeffding</a:t>
            </a:r>
            <a:r>
              <a:rPr lang="en-US" altLang="zh-CN" sz="2400" dirty="0">
                <a:solidFill>
                  <a:schemeClr val="bg2"/>
                </a:solidFill>
                <a:ea typeface="SimSun" panose="02010600030101010101" pitchFamily="2" charset="-122"/>
              </a:rPr>
              <a:t> tree algorithm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5800" y="2478156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Font typeface="Wingdings" panose="05000000000000000000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n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0066"/>
              </a:buClr>
            </a:pPr>
            <a:r>
              <a:rPr lang="en-US" altLang="zh-CN" sz="2400" dirty="0">
                <a:solidFill>
                  <a:srgbClr val="000000"/>
                </a:solidFill>
                <a:ea typeface="SimSun" panose="02010600030101010101" pitchFamily="2" charset="-122"/>
              </a:rPr>
              <a:t>In order to find the best attribute at a node, it may be sufficient to consider </a:t>
            </a:r>
            <a:r>
              <a:rPr lang="en-US" altLang="zh-CN" sz="2400" b="1" dirty="0">
                <a:solidFill>
                  <a:srgbClr val="0000FF"/>
                </a:solidFill>
                <a:ea typeface="SimSun" panose="02010600030101010101" pitchFamily="2" charset="-122"/>
              </a:rPr>
              <a:t>only a small subset </a:t>
            </a:r>
            <a:r>
              <a:rPr lang="en-US" altLang="zh-CN" sz="2400" dirty="0">
                <a:solidFill>
                  <a:srgbClr val="000000"/>
                </a:solidFill>
                <a:ea typeface="SimSun" panose="02010600030101010101" pitchFamily="2" charset="-122"/>
              </a:rPr>
              <a:t>of the training examples that pass through that node.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ea typeface="SimSun" panose="02010600030101010101" pitchFamily="2" charset="-122"/>
              </a:rPr>
              <a:t>Given a stream of examples, use the </a:t>
            </a:r>
            <a:r>
              <a:rPr lang="en-US" altLang="zh-CN" u="sng" dirty="0">
                <a:solidFill>
                  <a:srgbClr val="0000FF"/>
                </a:solidFill>
                <a:ea typeface="SimSun" panose="02010600030101010101" pitchFamily="2" charset="-122"/>
              </a:rPr>
              <a:t>first ones</a:t>
            </a:r>
            <a:r>
              <a:rPr lang="en-US" altLang="zh-CN" dirty="0">
                <a:solidFill>
                  <a:srgbClr val="0000FF"/>
                </a:solidFill>
                <a:ea typeface="SimSun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ea typeface="SimSun" panose="02010600030101010101" pitchFamily="2" charset="-122"/>
              </a:rPr>
              <a:t>to choose the </a:t>
            </a:r>
            <a:r>
              <a:rPr lang="en-US" altLang="zh-CN" u="sng" dirty="0">
                <a:solidFill>
                  <a:srgbClr val="0000FF"/>
                </a:solidFill>
                <a:ea typeface="SimSun" panose="02010600030101010101" pitchFamily="2" charset="-122"/>
              </a:rPr>
              <a:t>root attribute</a:t>
            </a:r>
            <a:r>
              <a:rPr lang="en-US" altLang="zh-CN" dirty="0">
                <a:solidFill>
                  <a:srgbClr val="000000"/>
                </a:solidFill>
                <a:ea typeface="SimSun" panose="02010600030101010101" pitchFamily="2" charset="-122"/>
              </a:rPr>
              <a:t>.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ea typeface="SimSun" panose="02010600030101010101" pitchFamily="2" charset="-122"/>
              </a:rPr>
              <a:t>Once the root attribute is chosen, the successive examples are passed down to the corresponding leaves, and used to choose the attribute there, and so on recursively.</a:t>
            </a:r>
          </a:p>
          <a:p>
            <a:pPr>
              <a:buClr>
                <a:srgbClr val="000066"/>
              </a:buClr>
            </a:pPr>
            <a:r>
              <a:rPr lang="en-US" altLang="zh-CN" sz="2200" dirty="0">
                <a:solidFill>
                  <a:srgbClr val="000000"/>
                </a:solidFill>
                <a:ea typeface="SimSun" panose="02010600030101010101" pitchFamily="2" charset="-122"/>
              </a:rPr>
              <a:t>Use </a:t>
            </a:r>
            <a:r>
              <a:rPr lang="en-US" altLang="zh-CN" sz="2200" b="1" dirty="0" err="1">
                <a:solidFill>
                  <a:srgbClr val="0000FF"/>
                </a:solidFill>
                <a:ea typeface="SimSun" panose="02010600030101010101" pitchFamily="2" charset="-122"/>
              </a:rPr>
              <a:t>Hoeffding</a:t>
            </a:r>
            <a:r>
              <a:rPr lang="en-US" altLang="zh-CN" sz="2200" b="1" dirty="0">
                <a:solidFill>
                  <a:srgbClr val="0000FF"/>
                </a:solidFill>
                <a:ea typeface="SimSun" panose="02010600030101010101" pitchFamily="2" charset="-122"/>
              </a:rPr>
              <a:t> bound </a:t>
            </a:r>
            <a:r>
              <a:rPr lang="en-US" altLang="zh-CN" sz="2200" dirty="0">
                <a:solidFill>
                  <a:srgbClr val="000000"/>
                </a:solidFill>
                <a:ea typeface="SimSun" panose="02010600030101010101" pitchFamily="2" charset="-122"/>
              </a:rPr>
              <a:t>to decide how many examples are enough at each node </a:t>
            </a:r>
          </a:p>
        </p:txBody>
      </p:sp>
    </p:spTree>
    <p:extLst>
      <p:ext uri="{BB962C8B-B14F-4D97-AF65-F5344CB8AC3E}">
        <p14:creationId xmlns:p14="http://schemas.microsoft.com/office/powerpoint/2010/main" val="17630171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247665"/>
            <a:ext cx="8229600" cy="1143000"/>
          </a:xfrm>
        </p:spPr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How many examples are enough?</a:t>
            </a:r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924800" cy="449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bg2"/>
                </a:solidFill>
                <a:ea typeface="SimSun" panose="02010600030101010101" pitchFamily="2" charset="-122"/>
              </a:rPr>
              <a:t>Let G(</a:t>
            </a:r>
            <a:r>
              <a:rPr lang="en-US" altLang="zh-CN" sz="2400" i="1" dirty="0">
                <a:solidFill>
                  <a:schemeClr val="bg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X</a:t>
            </a:r>
            <a:r>
              <a:rPr lang="en-US" altLang="zh-CN" sz="2400" i="1" baseline="-25000" dirty="0">
                <a:solidFill>
                  <a:schemeClr val="bg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i</a:t>
            </a:r>
            <a:r>
              <a:rPr lang="en-US" altLang="zh-CN" sz="2400" dirty="0">
                <a:solidFill>
                  <a:schemeClr val="bg2"/>
                </a:solidFill>
                <a:ea typeface="SimSun" panose="02010600030101010101" pitchFamily="2" charset="-122"/>
              </a:rPr>
              <a:t>) be the heuristic measure used to choose test attributes (e.g. Information Gain, Gini Index)</a:t>
            </a:r>
          </a:p>
          <a:p>
            <a:pPr>
              <a:lnSpc>
                <a:spcPct val="90000"/>
              </a:lnSpc>
            </a:pPr>
            <a:r>
              <a:rPr lang="en-US" altLang="zh-CN" sz="2400" i="1" dirty="0" err="1">
                <a:solidFill>
                  <a:schemeClr val="bg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X</a:t>
            </a:r>
            <a:r>
              <a:rPr lang="en-US" altLang="zh-CN" sz="2400" i="1" baseline="-25000" dirty="0" err="1">
                <a:solidFill>
                  <a:schemeClr val="bg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a</a:t>
            </a:r>
            <a:r>
              <a:rPr lang="en-US" altLang="zh-CN" sz="2400" i="1" baseline="-25000" dirty="0">
                <a:solidFill>
                  <a:schemeClr val="bg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bg2"/>
                </a:solidFill>
                <a:ea typeface="SimSun" panose="02010600030101010101" pitchFamily="2" charset="-122"/>
              </a:rPr>
              <a:t>: the attribute with the highest attribute evaluation value after seeing </a:t>
            </a:r>
            <a:r>
              <a:rPr lang="en-US" altLang="zh-CN" sz="2400" i="1" dirty="0">
                <a:solidFill>
                  <a:schemeClr val="bg2"/>
                </a:solidFill>
                <a:ea typeface="SimSun" panose="02010600030101010101" pitchFamily="2" charset="-122"/>
              </a:rPr>
              <a:t>n</a:t>
            </a:r>
            <a:r>
              <a:rPr lang="en-US" altLang="zh-CN" sz="2400" dirty="0">
                <a:solidFill>
                  <a:schemeClr val="bg2"/>
                </a:solidFill>
                <a:ea typeface="SimSun" panose="02010600030101010101" pitchFamily="2" charset="-122"/>
              </a:rPr>
              <a:t> examples.</a:t>
            </a:r>
          </a:p>
          <a:p>
            <a:pPr>
              <a:lnSpc>
                <a:spcPct val="90000"/>
              </a:lnSpc>
            </a:pPr>
            <a:r>
              <a:rPr lang="en-US" altLang="zh-CN" sz="2400" i="1" dirty="0" err="1">
                <a:solidFill>
                  <a:schemeClr val="bg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X</a:t>
            </a:r>
            <a:r>
              <a:rPr lang="en-US" altLang="zh-CN" sz="2400" i="1" baseline="-25000" dirty="0" err="1">
                <a:solidFill>
                  <a:schemeClr val="bg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b</a:t>
            </a:r>
            <a:r>
              <a:rPr lang="en-US" altLang="zh-CN" sz="2400" i="1" baseline="-25000" dirty="0">
                <a:solidFill>
                  <a:schemeClr val="bg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bg2"/>
                </a:solidFill>
                <a:ea typeface="SimSun" panose="02010600030101010101" pitchFamily="2" charset="-122"/>
              </a:rPr>
              <a:t>: the attribute with the second highest split evaluation function value after seeing n examples.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bg2"/>
                </a:solidFill>
                <a:ea typeface="SimSun" panose="02010600030101010101" pitchFamily="2" charset="-122"/>
              </a:rPr>
              <a:t>Given a desired </a:t>
            </a:r>
            <a:r>
              <a:rPr lang="en-US" altLang="zh-CN" sz="2400" i="1" dirty="0">
                <a:solidFill>
                  <a:schemeClr val="bg2"/>
                </a:solidFill>
                <a:ea typeface="SimSun" panose="02010600030101010101" pitchFamily="2" charset="-122"/>
                <a:sym typeface="Math A" pitchFamily="18" charset="2"/>
              </a:rPr>
              <a:t></a:t>
            </a:r>
            <a:r>
              <a:rPr lang="en-US" altLang="zh-CN" sz="2400" dirty="0">
                <a:solidFill>
                  <a:schemeClr val="bg2"/>
                </a:solidFill>
                <a:ea typeface="SimSun" panose="02010600030101010101" pitchFamily="2" charset="-122"/>
              </a:rPr>
              <a:t>, if                                       after seeing </a:t>
            </a:r>
            <a:r>
              <a:rPr lang="en-US" altLang="zh-CN" sz="2400" i="1" dirty="0">
                <a:solidFill>
                  <a:schemeClr val="bg2"/>
                </a:solidFill>
                <a:ea typeface="SimSun" panose="02010600030101010101" pitchFamily="2" charset="-122"/>
              </a:rPr>
              <a:t>n</a:t>
            </a:r>
            <a:r>
              <a:rPr lang="en-US" altLang="zh-CN" sz="2400" dirty="0">
                <a:solidFill>
                  <a:schemeClr val="bg2"/>
                </a:solidFill>
                <a:ea typeface="SimSun" panose="02010600030101010101" pitchFamily="2" charset="-122"/>
              </a:rPr>
              <a:t> examples at a node, 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err="1">
                <a:solidFill>
                  <a:schemeClr val="bg2"/>
                </a:solidFill>
                <a:ea typeface="SimSun" panose="02010600030101010101" pitchFamily="2" charset="-122"/>
              </a:rPr>
              <a:t>Hoeffding</a:t>
            </a:r>
            <a:r>
              <a:rPr lang="en-US" altLang="zh-CN" sz="2000" dirty="0">
                <a:solidFill>
                  <a:schemeClr val="bg2"/>
                </a:solidFill>
                <a:ea typeface="SimSun" panose="02010600030101010101" pitchFamily="2" charset="-122"/>
              </a:rPr>
              <a:t> bound guarantees the true                 , with probability </a:t>
            </a:r>
            <a:r>
              <a:rPr lang="en-US" altLang="zh-CN" sz="2000" i="1" dirty="0">
                <a:solidFill>
                  <a:schemeClr val="bg2"/>
                </a:solidFill>
                <a:ea typeface="SimSun" panose="02010600030101010101" pitchFamily="2" charset="-122"/>
              </a:rPr>
              <a:t>1-</a:t>
            </a:r>
            <a:r>
              <a:rPr lang="en-US" altLang="zh-CN" sz="2000" i="1" dirty="0">
                <a:solidFill>
                  <a:schemeClr val="bg2"/>
                </a:solidFill>
                <a:ea typeface="SimSun" panose="02010600030101010101" pitchFamily="2" charset="-122"/>
                <a:sym typeface="Math A" pitchFamily="18" charset="2"/>
              </a:rPr>
              <a:t></a:t>
            </a:r>
            <a:r>
              <a:rPr lang="en-US" altLang="zh-CN" sz="2000" dirty="0">
                <a:solidFill>
                  <a:schemeClr val="bg2"/>
                </a:solidFill>
                <a:ea typeface="SimSun" panose="02010600030101010101" pitchFamily="2" charset="-122"/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solidFill>
                  <a:schemeClr val="bg2"/>
                </a:solidFill>
                <a:ea typeface="SimSun" panose="02010600030101010101" pitchFamily="2" charset="-122"/>
              </a:rPr>
              <a:t>This node can be split using </a:t>
            </a:r>
            <a:r>
              <a:rPr lang="en-US" altLang="zh-CN" sz="2400" i="1" dirty="0" err="1">
                <a:solidFill>
                  <a:schemeClr val="bg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X</a:t>
            </a:r>
            <a:r>
              <a:rPr lang="en-US" altLang="zh-CN" sz="2400" i="1" baseline="-25000" dirty="0" err="1">
                <a:solidFill>
                  <a:schemeClr val="bg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a</a:t>
            </a:r>
            <a:r>
              <a:rPr lang="en-US" altLang="zh-CN" sz="2000" dirty="0">
                <a:solidFill>
                  <a:schemeClr val="bg2"/>
                </a:solidFill>
                <a:ea typeface="SimSun" panose="02010600030101010101" pitchFamily="2" charset="-122"/>
              </a:rPr>
              <a:t>, the succeeding examples will be passed to the new leaves.</a:t>
            </a:r>
          </a:p>
        </p:txBody>
      </p:sp>
      <p:graphicFrame>
        <p:nvGraphicFramePr>
          <p:cNvPr id="81931" name="Object 11"/>
          <p:cNvGraphicFramePr>
            <a:graphicFrameLocks noChangeAspect="1"/>
          </p:cNvGraphicFramePr>
          <p:nvPr>
            <p:extLst/>
          </p:nvPr>
        </p:nvGraphicFramePr>
        <p:xfrm>
          <a:off x="5789544" y="4581510"/>
          <a:ext cx="1065213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91" name="公式" r:id="rId3" imgW="685800" imgH="215640" progId="Equation.3">
                  <p:embed/>
                </p:oleObj>
              </mc:Choice>
              <mc:Fallback>
                <p:oleObj name="公式" r:id="rId3" imgW="6858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9544" y="4581510"/>
                        <a:ext cx="1065213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2" name="Object 12"/>
          <p:cNvGraphicFramePr>
            <a:graphicFrameLocks noChangeAspect="1"/>
          </p:cNvGraphicFramePr>
          <p:nvPr>
            <p:extLst/>
          </p:nvPr>
        </p:nvGraphicFramePr>
        <p:xfrm>
          <a:off x="5335588" y="5803900"/>
          <a:ext cx="1677987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92" name="公式" r:id="rId5" imgW="1041120" imgH="457200" progId="Equation.3">
                  <p:embed/>
                </p:oleObj>
              </mc:Choice>
              <mc:Fallback>
                <p:oleObj name="公式" r:id="rId5" imgW="10411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5588" y="5803900"/>
                        <a:ext cx="1677987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5" name="Object 15"/>
          <p:cNvGraphicFramePr>
            <a:graphicFrameLocks noChangeAspect="1"/>
          </p:cNvGraphicFramePr>
          <p:nvPr>
            <p:extLst/>
          </p:nvPr>
        </p:nvGraphicFramePr>
        <p:xfrm>
          <a:off x="4048125" y="3886200"/>
          <a:ext cx="2535238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93" name="公式" r:id="rId7" imgW="1574640" imgH="253800" progId="Equation.3">
                  <p:embed/>
                </p:oleObj>
              </mc:Choice>
              <mc:Fallback>
                <p:oleObj name="公式" r:id="rId7" imgW="15746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8125" y="3886200"/>
                        <a:ext cx="2535238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2835422" y="6010245"/>
            <a:ext cx="22669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>
                <a:solidFill>
                  <a:srgbClr val="0000FF"/>
                </a:solidFill>
                <a:ea typeface="SimSun" panose="02010600030101010101" pitchFamily="2" charset="-122"/>
              </a:rPr>
              <a:t>Hoeffding</a:t>
            </a:r>
            <a:r>
              <a:rPr lang="en-US" altLang="zh-CN" sz="2000" b="1" dirty="0">
                <a:solidFill>
                  <a:srgbClr val="0000FF"/>
                </a:solidFill>
                <a:ea typeface="SimSun" panose="02010600030101010101" pitchFamily="2" charset="-122"/>
              </a:rPr>
              <a:t> Bound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9462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CEB3A-ED1D-40CF-993A-E112967CD4A3}" type="slidenum">
              <a:rPr lang="en-US" altLang="zh-CN">
                <a:solidFill>
                  <a:srgbClr val="006666"/>
                </a:solidFill>
              </a:rPr>
              <a:pPr/>
              <a:t>64</a:t>
            </a:fld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3200">
                <a:ea typeface="SimSun" panose="02010600030101010101" pitchFamily="2" charset="-122"/>
              </a:rPr>
              <a:t>Algorithm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49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bg2"/>
                </a:solidFill>
                <a:ea typeface="SimSun" panose="02010600030101010101" pitchFamily="2" charset="-122"/>
              </a:rPr>
              <a:t>Calculate the information gain for the attributes and determines the best two attributes</a:t>
            </a:r>
          </a:p>
          <a:p>
            <a:pPr>
              <a:lnSpc>
                <a:spcPct val="90000"/>
              </a:lnSpc>
            </a:pPr>
            <a:endParaRPr lang="en-US" altLang="zh-CN" sz="2400" dirty="0">
              <a:solidFill>
                <a:schemeClr val="bg2"/>
              </a:solidFill>
              <a:ea typeface="SimSun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bg2"/>
                </a:solidFill>
                <a:ea typeface="SimSun" panose="02010600030101010101" pitchFamily="2" charset="-122"/>
              </a:rPr>
              <a:t>At each node, check for the condition</a:t>
            </a:r>
          </a:p>
          <a:p>
            <a:pPr>
              <a:lnSpc>
                <a:spcPct val="90000"/>
              </a:lnSpc>
            </a:pPr>
            <a:endParaRPr lang="en-US" altLang="zh-CN" sz="2200" dirty="0">
              <a:solidFill>
                <a:schemeClr val="bg2"/>
              </a:solidFill>
              <a:ea typeface="SimSun" panose="02010600030101010101" pitchFamily="2" charset="-122"/>
            </a:endParaRPr>
          </a:p>
        </p:txBody>
      </p:sp>
      <p:graphicFrame>
        <p:nvGraphicFramePr>
          <p:cNvPr id="129028" name="Object 4"/>
          <p:cNvGraphicFramePr>
            <a:graphicFrameLocks noChangeAspect="1"/>
          </p:cNvGraphicFramePr>
          <p:nvPr/>
        </p:nvGraphicFramePr>
        <p:xfrm>
          <a:off x="2362200" y="3657600"/>
          <a:ext cx="375285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9" name="Equation" r:id="rId3" imgW="1587240" imgH="253800" progId="Equation.3">
                  <p:embed/>
                </p:oleObj>
              </mc:Choice>
              <mc:Fallback>
                <p:oleObj name="Equation" r:id="rId3" imgW="15872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657600"/>
                        <a:ext cx="3752850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1" name="Rectangle 7"/>
          <p:cNvSpPr>
            <a:spLocks noChangeArrowheads="1"/>
          </p:cNvSpPr>
          <p:nvPr/>
        </p:nvSpPr>
        <p:spPr bwMode="auto">
          <a:xfrm>
            <a:off x="685800" y="4343400"/>
            <a:ext cx="77724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8000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Aft>
                <a:spcPct val="0"/>
              </a:spcAft>
              <a:buClr>
                <a:srgbClr val="000066"/>
              </a:buClr>
            </a:pPr>
            <a:r>
              <a:rPr lang="en-US" altLang="zh-CN" sz="2400" dirty="0">
                <a:solidFill>
                  <a:srgbClr val="000000"/>
                </a:solidFill>
                <a:ea typeface="SimSun" panose="02010600030101010101" pitchFamily="2" charset="-122"/>
              </a:rPr>
              <a:t>If condition satisfied, create child nodes based on the test at the node</a:t>
            </a:r>
          </a:p>
          <a:p>
            <a:pPr fontAlgn="base">
              <a:spcAft>
                <a:spcPct val="0"/>
              </a:spcAft>
              <a:buClr>
                <a:srgbClr val="000066"/>
              </a:buClr>
            </a:pPr>
            <a:r>
              <a:rPr lang="en-US" altLang="zh-CN" sz="2400" dirty="0">
                <a:solidFill>
                  <a:srgbClr val="000000"/>
                </a:solidFill>
                <a:ea typeface="SimSun" panose="02010600030101010101" pitchFamily="2" charset="-122"/>
              </a:rPr>
              <a:t>If not, stream in more examples and perform calculations till condition satisfied</a:t>
            </a:r>
          </a:p>
        </p:txBody>
      </p:sp>
    </p:spTree>
    <p:extLst>
      <p:ext uri="{BB962C8B-B14F-4D97-AF65-F5344CB8AC3E}">
        <p14:creationId xmlns:p14="http://schemas.microsoft.com/office/powerpoint/2010/main" val="23270151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6FCC2-38F1-47F2-B0C9-BB87C4D414D4}" type="slidenum">
              <a:rPr lang="en-US" altLang="zh-CN">
                <a:solidFill>
                  <a:srgbClr val="006666"/>
                </a:solidFill>
              </a:rPr>
              <a:pPr/>
              <a:t>65</a:t>
            </a:fld>
            <a:endParaRPr lang="en-US" altLang="zh-CN">
              <a:solidFill>
                <a:srgbClr val="006666"/>
              </a:solidFill>
            </a:endParaRPr>
          </a:p>
        </p:txBody>
      </p:sp>
      <p:grpSp>
        <p:nvGrpSpPr>
          <p:cNvPr id="139336" name="Group 72"/>
          <p:cNvGrpSpPr>
            <a:grpSpLocks/>
          </p:cNvGrpSpPr>
          <p:nvPr/>
        </p:nvGrpSpPr>
        <p:grpSpPr bwMode="auto">
          <a:xfrm>
            <a:off x="588963" y="1066800"/>
            <a:ext cx="8212137" cy="5562600"/>
            <a:chOff x="371" y="672"/>
            <a:chExt cx="5173" cy="3504"/>
          </a:xfrm>
        </p:grpSpPr>
        <p:sp>
          <p:nvSpPr>
            <p:cNvPr id="139293" name="Rectangle 29"/>
            <p:cNvSpPr>
              <a:spLocks noChangeArrowheads="1"/>
            </p:cNvSpPr>
            <p:nvPr/>
          </p:nvSpPr>
          <p:spPr bwMode="auto">
            <a:xfrm>
              <a:off x="3088" y="729"/>
              <a:ext cx="2432" cy="47"/>
            </a:xfrm>
            <a:prstGeom prst="rect">
              <a:avLst/>
            </a:prstGeom>
            <a:solidFill>
              <a:srgbClr val="FF99CC"/>
            </a:solidFill>
            <a:ln w="28575">
              <a:solidFill>
                <a:schemeClr val="tx1"/>
              </a:solidFill>
              <a:miter lim="800000"/>
              <a:headEnd type="none" w="med" len="sm"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9295" name="Text Box 31"/>
            <p:cNvSpPr txBox="1">
              <a:spLocks noChangeArrowheads="1"/>
            </p:cNvSpPr>
            <p:nvPr/>
          </p:nvSpPr>
          <p:spPr bwMode="auto">
            <a:xfrm>
              <a:off x="3889" y="2524"/>
              <a:ext cx="107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 type="none" w="med" len="sm"/>
                  <a:tailEnd type="none" w="med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>
                  <a:solidFill>
                    <a:srgbClr val="006666"/>
                  </a:solidFill>
                  <a:latin typeface="Comic Sans MS" panose="030F0702030302020204" pitchFamily="66" charset="0"/>
                  <a:ea typeface="SimSun" panose="02010600030101010101" pitchFamily="2" charset="-122"/>
                </a:rPr>
                <a:t>Data Stream</a:t>
              </a:r>
            </a:p>
          </p:txBody>
        </p:sp>
        <p:sp>
          <p:nvSpPr>
            <p:cNvPr id="139296" name="AutoShape 32"/>
            <p:cNvSpPr>
              <a:spLocks noChangeArrowheads="1"/>
            </p:cNvSpPr>
            <p:nvPr/>
          </p:nvSpPr>
          <p:spPr bwMode="auto">
            <a:xfrm>
              <a:off x="2408" y="1897"/>
              <a:ext cx="360" cy="384"/>
            </a:xfrm>
            <a:prstGeom prst="downArrow">
              <a:avLst>
                <a:gd name="adj1" fmla="val 50000"/>
                <a:gd name="adj2" fmla="val 26667"/>
              </a:avLst>
            </a:prstGeom>
            <a:solidFill>
              <a:srgbClr val="CCFFCC"/>
            </a:solidFill>
            <a:ln w="28575">
              <a:solidFill>
                <a:schemeClr val="tx1"/>
              </a:solidFill>
              <a:miter lim="800000"/>
              <a:headEnd type="none" w="med" len="sm"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9297" name="Rectangle 33"/>
            <p:cNvSpPr>
              <a:spLocks noChangeArrowheads="1"/>
            </p:cNvSpPr>
            <p:nvPr/>
          </p:nvSpPr>
          <p:spPr bwMode="auto">
            <a:xfrm>
              <a:off x="3112" y="2474"/>
              <a:ext cx="2432" cy="47"/>
            </a:xfrm>
            <a:prstGeom prst="rect">
              <a:avLst/>
            </a:prstGeom>
            <a:solidFill>
              <a:srgbClr val="FF99CC"/>
            </a:solidFill>
            <a:ln w="28575">
              <a:solidFill>
                <a:schemeClr val="tx1"/>
              </a:solidFill>
              <a:miter lim="800000"/>
              <a:headEnd type="none" w="med" len="sm"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9298" name="Text Box 34"/>
            <p:cNvSpPr txBox="1">
              <a:spLocks noChangeArrowheads="1"/>
            </p:cNvSpPr>
            <p:nvPr/>
          </p:nvSpPr>
          <p:spPr bwMode="auto">
            <a:xfrm>
              <a:off x="3833" y="755"/>
              <a:ext cx="107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 type="none" w="med" len="sm"/>
                  <a:tailEnd type="none" w="med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>
                  <a:solidFill>
                    <a:srgbClr val="006666"/>
                  </a:solidFill>
                  <a:latin typeface="Comic Sans MS" panose="030F0702030302020204" pitchFamily="66" charset="0"/>
                  <a:ea typeface="SimSun" panose="02010600030101010101" pitchFamily="2" charset="-122"/>
                </a:rPr>
                <a:t>Data Stream</a:t>
              </a:r>
            </a:p>
          </p:txBody>
        </p:sp>
        <p:sp>
          <p:nvSpPr>
            <p:cNvPr id="139299" name="Freeform 35"/>
            <p:cNvSpPr>
              <a:spLocks/>
            </p:cNvSpPr>
            <p:nvPr/>
          </p:nvSpPr>
          <p:spPr bwMode="auto">
            <a:xfrm>
              <a:off x="2532" y="2497"/>
              <a:ext cx="564" cy="1072"/>
            </a:xfrm>
            <a:custGeom>
              <a:avLst/>
              <a:gdLst>
                <a:gd name="T0" fmla="*/ 564 w 564"/>
                <a:gd name="T1" fmla="*/ 0 h 1072"/>
                <a:gd name="T2" fmla="*/ 260 w 564"/>
                <a:gd name="T3" fmla="*/ 344 h 1072"/>
                <a:gd name="T4" fmla="*/ 12 w 564"/>
                <a:gd name="T5" fmla="*/ 640 h 1072"/>
                <a:gd name="T6" fmla="*/ 188 w 564"/>
                <a:gd name="T7" fmla="*/ 1072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4" h="1072">
                  <a:moveTo>
                    <a:pt x="564" y="0"/>
                  </a:moveTo>
                  <a:cubicBezTo>
                    <a:pt x="458" y="118"/>
                    <a:pt x="352" y="237"/>
                    <a:pt x="260" y="344"/>
                  </a:cubicBezTo>
                  <a:cubicBezTo>
                    <a:pt x="168" y="451"/>
                    <a:pt x="24" y="519"/>
                    <a:pt x="12" y="640"/>
                  </a:cubicBezTo>
                  <a:cubicBezTo>
                    <a:pt x="0" y="761"/>
                    <a:pt x="94" y="916"/>
                    <a:pt x="188" y="1072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39300" name="Object 36"/>
            <p:cNvGraphicFramePr>
              <a:graphicFrameLocks noChangeAspect="1"/>
            </p:cNvGraphicFramePr>
            <p:nvPr/>
          </p:nvGraphicFramePr>
          <p:xfrm>
            <a:off x="371" y="1827"/>
            <a:ext cx="1985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93" name="Equation" r:id="rId3" imgW="1955520" imgH="317160" progId="Equation.3">
                    <p:embed/>
                  </p:oleObj>
                </mc:Choice>
                <mc:Fallback>
                  <p:oleObj name="Equation" r:id="rId3" imgW="195552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" y="1827"/>
                          <a:ext cx="1985" cy="3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9303" name="AutoShape 39"/>
            <p:cNvSpPr>
              <a:spLocks noChangeArrowheads="1"/>
            </p:cNvSpPr>
            <p:nvPr/>
          </p:nvSpPr>
          <p:spPr bwMode="auto">
            <a:xfrm>
              <a:off x="2400" y="672"/>
              <a:ext cx="576" cy="288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>
                  <a:solidFill>
                    <a:srgbClr val="000000"/>
                  </a:solidFill>
                  <a:latin typeface="Tahoma" panose="020B0604030504040204" pitchFamily="34" charset="0"/>
                  <a:ea typeface="SimSun" panose="02010600030101010101" pitchFamily="2" charset="-122"/>
                </a:rPr>
                <a:t>Age&lt;30?</a:t>
              </a:r>
            </a:p>
          </p:txBody>
        </p:sp>
        <p:sp>
          <p:nvSpPr>
            <p:cNvPr id="139304" name="AutoShape 40"/>
            <p:cNvSpPr>
              <a:spLocks noChangeArrowheads="1"/>
            </p:cNvSpPr>
            <p:nvPr/>
          </p:nvSpPr>
          <p:spPr bwMode="auto">
            <a:xfrm>
              <a:off x="1824" y="1392"/>
              <a:ext cx="672" cy="336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16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9306" name="AutoShape 42"/>
            <p:cNvSpPr>
              <a:spLocks noChangeArrowheads="1"/>
            </p:cNvSpPr>
            <p:nvPr/>
          </p:nvSpPr>
          <p:spPr bwMode="auto">
            <a:xfrm>
              <a:off x="3120" y="1392"/>
              <a:ext cx="288" cy="288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>
                  <a:solidFill>
                    <a:srgbClr val="000000"/>
                  </a:solidFill>
                  <a:latin typeface="Tahoma" panose="020B0604030504040204" pitchFamily="34" charset="0"/>
                  <a:ea typeface="SimSun" panose="02010600030101010101" pitchFamily="2" charset="-122"/>
                </a:rPr>
                <a:t>Yes</a:t>
              </a:r>
            </a:p>
          </p:txBody>
        </p:sp>
        <p:sp>
          <p:nvSpPr>
            <p:cNvPr id="139307" name="Line 43"/>
            <p:cNvSpPr>
              <a:spLocks noChangeShapeType="1"/>
            </p:cNvSpPr>
            <p:nvPr/>
          </p:nvSpPr>
          <p:spPr bwMode="auto">
            <a:xfrm flipH="1">
              <a:off x="2112" y="960"/>
              <a:ext cx="33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9308" name="Line 44"/>
            <p:cNvSpPr>
              <a:spLocks noChangeShapeType="1"/>
            </p:cNvSpPr>
            <p:nvPr/>
          </p:nvSpPr>
          <p:spPr bwMode="auto">
            <a:xfrm>
              <a:off x="2976" y="960"/>
              <a:ext cx="28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9312" name="Rectangle 48"/>
            <p:cNvSpPr>
              <a:spLocks noChangeArrowheads="1"/>
            </p:cNvSpPr>
            <p:nvPr/>
          </p:nvSpPr>
          <p:spPr bwMode="auto">
            <a:xfrm>
              <a:off x="1938" y="960"/>
              <a:ext cx="31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>
                  <a:solidFill>
                    <a:srgbClr val="000000"/>
                  </a:solidFill>
                  <a:latin typeface="Tahoma" panose="020B0604030504040204" pitchFamily="34" charset="0"/>
                  <a:ea typeface="SimSun" panose="02010600030101010101" pitchFamily="2" charset="-122"/>
                </a:rPr>
                <a:t>Yes</a:t>
              </a:r>
            </a:p>
          </p:txBody>
        </p:sp>
        <p:sp>
          <p:nvSpPr>
            <p:cNvPr id="139313" name="Rectangle 49"/>
            <p:cNvSpPr>
              <a:spLocks noChangeArrowheads="1"/>
            </p:cNvSpPr>
            <p:nvPr/>
          </p:nvSpPr>
          <p:spPr bwMode="auto">
            <a:xfrm>
              <a:off x="3205" y="960"/>
              <a:ext cx="27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>
                  <a:solidFill>
                    <a:srgbClr val="000000"/>
                  </a:solidFill>
                  <a:latin typeface="Tahoma" panose="020B0604030504040204" pitchFamily="34" charset="0"/>
                  <a:ea typeface="SimSun" panose="02010600030101010101" pitchFamily="2" charset="-122"/>
                </a:rPr>
                <a:t>No</a:t>
              </a:r>
            </a:p>
          </p:txBody>
        </p:sp>
        <p:sp>
          <p:nvSpPr>
            <p:cNvPr id="139294" name="Freeform 30"/>
            <p:cNvSpPr>
              <a:spLocks/>
            </p:cNvSpPr>
            <p:nvPr/>
          </p:nvSpPr>
          <p:spPr bwMode="auto">
            <a:xfrm>
              <a:off x="2400" y="728"/>
              <a:ext cx="704" cy="632"/>
            </a:xfrm>
            <a:custGeom>
              <a:avLst/>
              <a:gdLst>
                <a:gd name="T0" fmla="*/ 584 w 584"/>
                <a:gd name="T1" fmla="*/ 0 h 552"/>
                <a:gd name="T2" fmla="*/ 328 w 584"/>
                <a:gd name="T3" fmla="*/ 184 h 552"/>
                <a:gd name="T4" fmla="*/ 0 w 584"/>
                <a:gd name="T5" fmla="*/ 552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4" h="552">
                  <a:moveTo>
                    <a:pt x="584" y="0"/>
                  </a:moveTo>
                  <a:cubicBezTo>
                    <a:pt x="504" y="46"/>
                    <a:pt x="425" y="92"/>
                    <a:pt x="328" y="184"/>
                  </a:cubicBezTo>
                  <a:cubicBezTo>
                    <a:pt x="231" y="276"/>
                    <a:pt x="115" y="414"/>
                    <a:pt x="0" y="552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139319" name="Group 55"/>
            <p:cNvGrpSpPr>
              <a:grpSpLocks/>
            </p:cNvGrpSpPr>
            <p:nvPr/>
          </p:nvGrpSpPr>
          <p:grpSpPr bwMode="auto">
            <a:xfrm>
              <a:off x="1488" y="2400"/>
              <a:ext cx="1940" cy="1776"/>
              <a:chOff x="3552" y="1440"/>
              <a:chExt cx="1940" cy="1776"/>
            </a:xfrm>
          </p:grpSpPr>
          <p:sp>
            <p:nvSpPr>
              <p:cNvPr id="139320" name="AutoShape 56"/>
              <p:cNvSpPr>
                <a:spLocks noChangeArrowheads="1"/>
              </p:cNvSpPr>
              <p:nvPr/>
            </p:nvSpPr>
            <p:spPr bwMode="auto">
              <a:xfrm>
                <a:off x="4416" y="1440"/>
                <a:ext cx="576" cy="288"/>
              </a:xfrm>
              <a:prstGeom prst="flowChartProcess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>
                    <a:solidFill>
                      <a:srgbClr val="000000"/>
                    </a:solidFill>
                    <a:latin typeface="Tahoma" panose="020B0604030504040204" pitchFamily="34" charset="0"/>
                    <a:ea typeface="SimSun" panose="02010600030101010101" pitchFamily="2" charset="-122"/>
                  </a:rPr>
                  <a:t>Age&lt;30?</a:t>
                </a:r>
              </a:p>
            </p:txBody>
          </p:sp>
          <p:sp>
            <p:nvSpPr>
              <p:cNvPr id="139321" name="AutoShape 57"/>
              <p:cNvSpPr>
                <a:spLocks noChangeArrowheads="1"/>
              </p:cNvSpPr>
              <p:nvPr/>
            </p:nvSpPr>
            <p:spPr bwMode="auto">
              <a:xfrm>
                <a:off x="3840" y="2160"/>
                <a:ext cx="672" cy="336"/>
              </a:xfrm>
              <a:prstGeom prst="flowChartProcess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>
                    <a:solidFill>
                      <a:srgbClr val="000000"/>
                    </a:solidFill>
                    <a:latin typeface="Tahoma" panose="020B0604030504040204" pitchFamily="34" charset="0"/>
                    <a:ea typeface="SimSun" panose="02010600030101010101" pitchFamily="2" charset="-122"/>
                  </a:rPr>
                  <a:t>Car Type=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>
                    <a:solidFill>
                      <a:srgbClr val="000000"/>
                    </a:solidFill>
                    <a:latin typeface="Tahoma" panose="020B0604030504040204" pitchFamily="34" charset="0"/>
                    <a:ea typeface="SimSun" panose="02010600030101010101" pitchFamily="2" charset="-122"/>
                  </a:rPr>
                  <a:t>Sports Car?</a:t>
                </a:r>
              </a:p>
            </p:txBody>
          </p:sp>
          <p:sp>
            <p:nvSpPr>
              <p:cNvPr id="139322" name="AutoShape 58"/>
              <p:cNvSpPr>
                <a:spLocks noChangeArrowheads="1"/>
              </p:cNvSpPr>
              <p:nvPr/>
            </p:nvSpPr>
            <p:spPr bwMode="auto">
              <a:xfrm>
                <a:off x="3744" y="2832"/>
                <a:ext cx="288" cy="288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>
                    <a:solidFill>
                      <a:srgbClr val="000000"/>
                    </a:solidFill>
                    <a:latin typeface="Tahoma" panose="020B0604030504040204" pitchFamily="34" charset="0"/>
                    <a:ea typeface="SimSun" panose="02010600030101010101" pitchFamily="2" charset="-122"/>
                  </a:rPr>
                  <a:t>No</a:t>
                </a:r>
              </a:p>
            </p:txBody>
          </p:sp>
          <p:sp>
            <p:nvSpPr>
              <p:cNvPr id="139323" name="AutoShape 59"/>
              <p:cNvSpPr>
                <a:spLocks noChangeArrowheads="1"/>
              </p:cNvSpPr>
              <p:nvPr/>
            </p:nvSpPr>
            <p:spPr bwMode="auto">
              <a:xfrm>
                <a:off x="5136" y="2160"/>
                <a:ext cx="288" cy="288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>
                    <a:solidFill>
                      <a:srgbClr val="000000"/>
                    </a:solidFill>
                    <a:latin typeface="Tahoma" panose="020B0604030504040204" pitchFamily="34" charset="0"/>
                    <a:ea typeface="SimSun" panose="02010600030101010101" pitchFamily="2" charset="-122"/>
                  </a:rPr>
                  <a:t>Yes</a:t>
                </a:r>
              </a:p>
            </p:txBody>
          </p:sp>
          <p:sp>
            <p:nvSpPr>
              <p:cNvPr id="139324" name="Line 60"/>
              <p:cNvSpPr>
                <a:spLocks noChangeShapeType="1"/>
              </p:cNvSpPr>
              <p:nvPr/>
            </p:nvSpPr>
            <p:spPr bwMode="auto">
              <a:xfrm flipH="1">
                <a:off x="4128" y="1728"/>
                <a:ext cx="336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0066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9325" name="Line 61"/>
              <p:cNvSpPr>
                <a:spLocks noChangeShapeType="1"/>
              </p:cNvSpPr>
              <p:nvPr/>
            </p:nvSpPr>
            <p:spPr bwMode="auto">
              <a:xfrm>
                <a:off x="4992" y="1728"/>
                <a:ext cx="288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0066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9326" name="Line 62"/>
              <p:cNvSpPr>
                <a:spLocks noChangeShapeType="1"/>
              </p:cNvSpPr>
              <p:nvPr/>
            </p:nvSpPr>
            <p:spPr bwMode="auto">
              <a:xfrm flipH="1">
                <a:off x="3888" y="2496"/>
                <a:ext cx="48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0066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9327" name="Line 63"/>
              <p:cNvSpPr>
                <a:spLocks noChangeShapeType="1"/>
              </p:cNvSpPr>
              <p:nvPr/>
            </p:nvSpPr>
            <p:spPr bwMode="auto">
              <a:xfrm>
                <a:off x="4272" y="2496"/>
                <a:ext cx="144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0066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9328" name="Rectangle 64"/>
              <p:cNvSpPr>
                <a:spLocks noChangeArrowheads="1"/>
              </p:cNvSpPr>
              <p:nvPr/>
            </p:nvSpPr>
            <p:spPr bwMode="auto">
              <a:xfrm>
                <a:off x="3552" y="2544"/>
                <a:ext cx="31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>
                    <a:solidFill>
                      <a:srgbClr val="000000"/>
                    </a:solidFill>
                    <a:latin typeface="Tahoma" panose="020B0604030504040204" pitchFamily="34" charset="0"/>
                    <a:ea typeface="SimSun" panose="02010600030101010101" pitchFamily="2" charset="-122"/>
                  </a:rPr>
                  <a:t>Yes</a:t>
                </a:r>
              </a:p>
            </p:txBody>
          </p:sp>
          <p:sp>
            <p:nvSpPr>
              <p:cNvPr id="139329" name="Rectangle 65"/>
              <p:cNvSpPr>
                <a:spLocks noChangeArrowheads="1"/>
              </p:cNvSpPr>
              <p:nvPr/>
            </p:nvSpPr>
            <p:spPr bwMode="auto">
              <a:xfrm>
                <a:off x="3954" y="1728"/>
                <a:ext cx="31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>
                    <a:solidFill>
                      <a:srgbClr val="000000"/>
                    </a:solidFill>
                    <a:latin typeface="Tahoma" panose="020B0604030504040204" pitchFamily="34" charset="0"/>
                    <a:ea typeface="SimSun" panose="02010600030101010101" pitchFamily="2" charset="-122"/>
                  </a:rPr>
                  <a:t>Yes</a:t>
                </a:r>
              </a:p>
            </p:txBody>
          </p:sp>
          <p:sp>
            <p:nvSpPr>
              <p:cNvPr id="139330" name="Rectangle 66"/>
              <p:cNvSpPr>
                <a:spLocks noChangeArrowheads="1"/>
              </p:cNvSpPr>
              <p:nvPr/>
            </p:nvSpPr>
            <p:spPr bwMode="auto">
              <a:xfrm>
                <a:off x="5221" y="1728"/>
                <a:ext cx="271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>
                    <a:solidFill>
                      <a:srgbClr val="000000"/>
                    </a:solidFill>
                    <a:latin typeface="Tahoma" panose="020B0604030504040204" pitchFamily="34" charset="0"/>
                    <a:ea typeface="SimSun" panose="02010600030101010101" pitchFamily="2" charset="-122"/>
                  </a:rPr>
                  <a:t>No</a:t>
                </a:r>
              </a:p>
            </p:txBody>
          </p:sp>
          <p:sp>
            <p:nvSpPr>
              <p:cNvPr id="139331" name="Rectangle 67"/>
              <p:cNvSpPr>
                <a:spLocks noChangeArrowheads="1"/>
              </p:cNvSpPr>
              <p:nvPr/>
            </p:nvSpPr>
            <p:spPr bwMode="auto">
              <a:xfrm>
                <a:off x="4416" y="2544"/>
                <a:ext cx="271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>
                    <a:solidFill>
                      <a:srgbClr val="000000"/>
                    </a:solidFill>
                    <a:latin typeface="Tahoma" panose="020B0604030504040204" pitchFamily="34" charset="0"/>
                    <a:ea typeface="SimSun" panose="02010600030101010101" pitchFamily="2" charset="-122"/>
                  </a:rPr>
                  <a:t>No</a:t>
                </a:r>
              </a:p>
            </p:txBody>
          </p:sp>
          <p:sp>
            <p:nvSpPr>
              <p:cNvPr id="139332" name="Oval 68"/>
              <p:cNvSpPr>
                <a:spLocks noChangeArrowheads="1"/>
              </p:cNvSpPr>
              <p:nvPr/>
            </p:nvSpPr>
            <p:spPr bwMode="auto">
              <a:xfrm>
                <a:off x="4416" y="28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0066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9333" name="Oval 69"/>
              <p:cNvSpPr>
                <a:spLocks noChangeArrowheads="1"/>
              </p:cNvSpPr>
              <p:nvPr/>
            </p:nvSpPr>
            <p:spPr bwMode="auto">
              <a:xfrm>
                <a:off x="4464" y="302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0066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9334" name="Oval 70"/>
              <p:cNvSpPr>
                <a:spLocks noChangeArrowheads="1"/>
              </p:cNvSpPr>
              <p:nvPr/>
            </p:nvSpPr>
            <p:spPr bwMode="auto">
              <a:xfrm>
                <a:off x="4512" y="316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006666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44298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91349" y="2492896"/>
            <a:ext cx="4700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、数据流聚类</a:t>
            </a:r>
          </a:p>
        </p:txBody>
      </p:sp>
    </p:spTree>
    <p:extLst>
      <p:ext uri="{BB962C8B-B14F-4D97-AF65-F5344CB8AC3E}">
        <p14:creationId xmlns:p14="http://schemas.microsoft.com/office/powerpoint/2010/main" val="6635276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39761"/>
          </a:xfrm>
        </p:spPr>
        <p:txBody>
          <a:bodyPr/>
          <a:lstStyle/>
          <a:p>
            <a:r>
              <a:rPr lang="en-US" dirty="0"/>
              <a:t>Example: Stream Clustering</a:t>
            </a:r>
          </a:p>
        </p:txBody>
      </p:sp>
      <p:pic>
        <p:nvPicPr>
          <p:cNvPr id="9" name="Content Placeholder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63" y="1247364"/>
            <a:ext cx="6677584" cy="3934236"/>
          </a:xfrm>
          <a:prstGeom prst="rect">
            <a:avLst/>
          </a:prstGeom>
        </p:spPr>
      </p:pic>
      <p:cxnSp>
        <p:nvCxnSpPr>
          <p:cNvPr id="10" name="Curved Connector 18"/>
          <p:cNvCxnSpPr>
            <a:cxnSpLocks noChangeShapeType="1"/>
          </p:cNvCxnSpPr>
          <p:nvPr/>
        </p:nvCxnSpPr>
        <p:spPr bwMode="auto">
          <a:xfrm flipV="1">
            <a:off x="6128710" y="2388698"/>
            <a:ext cx="1143000" cy="371475"/>
          </a:xfrm>
          <a:prstGeom prst="curvedConnector3">
            <a:avLst>
              <a:gd name="adj1" fmla="val 50000"/>
            </a:avLst>
          </a:prstGeom>
          <a:noFill/>
          <a:ln w="28575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1" name="TextBox 19"/>
          <p:cNvSpPr txBox="1">
            <a:spLocks noChangeArrowheads="1"/>
          </p:cNvSpPr>
          <p:nvPr/>
        </p:nvSpPr>
        <p:spPr bwMode="auto">
          <a:xfrm>
            <a:off x="6931577" y="1986346"/>
            <a:ext cx="168233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</a:rPr>
              <a:t>Topic cluster</a:t>
            </a:r>
          </a:p>
        </p:txBody>
      </p:sp>
      <p:cxnSp>
        <p:nvCxnSpPr>
          <p:cNvPr id="12" name="Straight Arrow Connector 21"/>
          <p:cNvCxnSpPr>
            <a:cxnSpLocks noChangeShapeType="1"/>
          </p:cNvCxnSpPr>
          <p:nvPr/>
        </p:nvCxnSpPr>
        <p:spPr bwMode="auto">
          <a:xfrm>
            <a:off x="6282428" y="3556141"/>
            <a:ext cx="571500" cy="0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3" name="TextBox 22"/>
          <p:cNvSpPr txBox="1">
            <a:spLocks noChangeArrowheads="1"/>
          </p:cNvSpPr>
          <p:nvPr/>
        </p:nvSpPr>
        <p:spPr bwMode="auto">
          <a:xfrm>
            <a:off x="7146097" y="3303706"/>
            <a:ext cx="10287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2000" b="1" dirty="0">
                <a:solidFill>
                  <a:srgbClr val="0000FF"/>
                </a:solidFill>
              </a:rPr>
              <a:t>Article</a:t>
            </a:r>
          </a:p>
          <a:p>
            <a:pPr algn="ctr"/>
            <a:r>
              <a:rPr lang="en-US" sz="2000" b="1" dirty="0">
                <a:solidFill>
                  <a:srgbClr val="0000FF"/>
                </a:solidFill>
              </a:rPr>
              <a:t>Listings</a:t>
            </a:r>
          </a:p>
        </p:txBody>
      </p:sp>
    </p:spTree>
    <p:extLst>
      <p:ext uri="{BB962C8B-B14F-4D97-AF65-F5344CB8AC3E}">
        <p14:creationId xmlns:p14="http://schemas.microsoft.com/office/powerpoint/2010/main" val="12570698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399849" y="427316"/>
            <a:ext cx="6802708" cy="649287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0000FF"/>
                </a:solidFill>
                <a:cs typeface="+mn-ea"/>
                <a:sym typeface="+mn-lt"/>
              </a:rPr>
              <a:t>Data stream clustering Framework</a:t>
            </a:r>
            <a:endParaRPr lang="zh-CN" altLang="en-US" sz="3200" b="1" dirty="0">
              <a:solidFill>
                <a:srgbClr val="0000FF"/>
              </a:solidFill>
              <a:cs typeface="+mn-ea"/>
              <a:sym typeface="+mn-lt"/>
            </a:endParaRP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69" y="1242256"/>
            <a:ext cx="6387065" cy="3470928"/>
          </a:xfrm>
          <a:prstGeom prst="rect">
            <a:avLst/>
          </a:prstGeom>
        </p:spPr>
      </p:pic>
      <p:sp>
        <p:nvSpPr>
          <p:cNvPr id="5" name="TextBox 3"/>
          <p:cNvSpPr txBox="1"/>
          <p:nvPr/>
        </p:nvSpPr>
        <p:spPr>
          <a:xfrm>
            <a:off x="566328" y="4547531"/>
            <a:ext cx="816022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sym typeface="+mn-lt"/>
              </a:rPr>
              <a:t>Online Phase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sym typeface="+mn-lt"/>
              </a:rPr>
              <a:t>Summarize the data into memory-efficient data structures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sym typeface="+mn-lt"/>
            </a:endParaRPr>
          </a:p>
          <a:p>
            <a:r>
              <a:rPr lang="en-US" sz="2400" b="1" dirty="0">
                <a:solidFill>
                  <a:srgbClr val="FF0000"/>
                </a:solidFill>
                <a:sym typeface="+mn-lt"/>
              </a:rPr>
              <a:t>Offline Phase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sym typeface="+mn-lt"/>
              </a:rPr>
              <a:t>Use a clustering algorithm to find the data partition</a:t>
            </a:r>
          </a:p>
        </p:txBody>
      </p:sp>
    </p:spTree>
    <p:extLst>
      <p:ext uri="{BB962C8B-B14F-4D97-AF65-F5344CB8AC3E}">
        <p14:creationId xmlns:p14="http://schemas.microsoft.com/office/powerpoint/2010/main" val="4913501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73766" y="515204"/>
            <a:ext cx="7543800" cy="627796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Micro-Clusters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766" y="1524000"/>
            <a:ext cx="8153400" cy="1828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A Micro-Cluster is a set of individual data points that are </a:t>
            </a:r>
            <a:r>
              <a:rPr lang="en-US" altLang="zh-CN" sz="2400" dirty="0">
                <a:solidFill>
                  <a:srgbClr val="FF0000"/>
                </a:solidFill>
                <a:ea typeface="SimSun" panose="02010600030101010101" pitchFamily="2" charset="-122"/>
              </a:rPr>
              <a:t>close to each other</a:t>
            </a:r>
            <a:r>
              <a:rPr lang="en-US" altLang="zh-CN" sz="2400" dirty="0">
                <a:ea typeface="SimSun" panose="02010600030101010101" pitchFamily="2" charset="-122"/>
              </a:rPr>
              <a:t> and will be treated as a </a:t>
            </a:r>
            <a:r>
              <a:rPr lang="en-US" altLang="zh-CN" sz="2400" dirty="0">
                <a:solidFill>
                  <a:srgbClr val="FF0000"/>
                </a:solidFill>
                <a:ea typeface="SimSun" panose="02010600030101010101" pitchFamily="2" charset="-122"/>
              </a:rPr>
              <a:t>single unit</a:t>
            </a:r>
            <a:r>
              <a:rPr lang="en-US" altLang="zh-CN" sz="2400" dirty="0">
                <a:ea typeface="SimSun" panose="02010600030101010101" pitchFamily="2" charset="-122"/>
              </a:rPr>
              <a:t> in further offline Macro-clustering.</a:t>
            </a: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1295400" y="3657600"/>
            <a:ext cx="2743200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41" name="Oval 5"/>
          <p:cNvSpPr>
            <a:spLocks noChangeArrowheads="1"/>
          </p:cNvSpPr>
          <p:nvPr/>
        </p:nvSpPr>
        <p:spPr bwMode="auto">
          <a:xfrm>
            <a:off x="1981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3124200" y="5486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2133600" y="4953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2286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2057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47" name="Oval 11"/>
          <p:cNvSpPr>
            <a:spLocks noChangeArrowheads="1"/>
          </p:cNvSpPr>
          <p:nvPr/>
        </p:nvSpPr>
        <p:spPr bwMode="auto">
          <a:xfrm>
            <a:off x="1905000" y="510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48" name="Oval 12"/>
          <p:cNvSpPr>
            <a:spLocks noChangeArrowheads="1"/>
          </p:cNvSpPr>
          <p:nvPr/>
        </p:nvSpPr>
        <p:spPr bwMode="auto">
          <a:xfrm>
            <a:off x="2209800" y="5181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49" name="Oval 13"/>
          <p:cNvSpPr>
            <a:spLocks noChangeArrowheads="1"/>
          </p:cNvSpPr>
          <p:nvPr/>
        </p:nvSpPr>
        <p:spPr bwMode="auto">
          <a:xfrm>
            <a:off x="3657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50" name="Oval 14"/>
          <p:cNvSpPr>
            <a:spLocks noChangeArrowheads="1"/>
          </p:cNvSpPr>
          <p:nvPr/>
        </p:nvSpPr>
        <p:spPr bwMode="auto">
          <a:xfrm>
            <a:off x="36576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51" name="Oval 15"/>
          <p:cNvSpPr>
            <a:spLocks noChangeArrowheads="1"/>
          </p:cNvSpPr>
          <p:nvPr/>
        </p:nvSpPr>
        <p:spPr bwMode="auto">
          <a:xfrm>
            <a:off x="3352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52" name="Oval 16"/>
          <p:cNvSpPr>
            <a:spLocks noChangeArrowheads="1"/>
          </p:cNvSpPr>
          <p:nvPr/>
        </p:nvSpPr>
        <p:spPr bwMode="auto">
          <a:xfrm>
            <a:off x="3429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53" name="Oval 17"/>
          <p:cNvSpPr>
            <a:spLocks noChangeArrowheads="1"/>
          </p:cNvSpPr>
          <p:nvPr/>
        </p:nvSpPr>
        <p:spPr bwMode="auto">
          <a:xfrm>
            <a:off x="2286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54" name="Oval 18"/>
          <p:cNvSpPr>
            <a:spLocks noChangeArrowheads="1"/>
          </p:cNvSpPr>
          <p:nvPr/>
        </p:nvSpPr>
        <p:spPr bwMode="auto">
          <a:xfrm>
            <a:off x="36576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55" name="Oval 19"/>
          <p:cNvSpPr>
            <a:spLocks noChangeArrowheads="1"/>
          </p:cNvSpPr>
          <p:nvPr/>
        </p:nvSpPr>
        <p:spPr bwMode="auto">
          <a:xfrm>
            <a:off x="3505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56" name="Oval 20"/>
          <p:cNvSpPr>
            <a:spLocks noChangeArrowheads="1"/>
          </p:cNvSpPr>
          <p:nvPr/>
        </p:nvSpPr>
        <p:spPr bwMode="auto">
          <a:xfrm>
            <a:off x="35052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57" name="Oval 21"/>
          <p:cNvSpPr>
            <a:spLocks noChangeArrowheads="1"/>
          </p:cNvSpPr>
          <p:nvPr/>
        </p:nvSpPr>
        <p:spPr bwMode="auto">
          <a:xfrm>
            <a:off x="37338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58" name="Oval 22"/>
          <p:cNvSpPr>
            <a:spLocks noChangeArrowheads="1"/>
          </p:cNvSpPr>
          <p:nvPr/>
        </p:nvSpPr>
        <p:spPr bwMode="auto">
          <a:xfrm>
            <a:off x="2133600" y="4800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59" name="Oval 23"/>
          <p:cNvSpPr>
            <a:spLocks noChangeArrowheads="1"/>
          </p:cNvSpPr>
          <p:nvPr/>
        </p:nvSpPr>
        <p:spPr bwMode="auto">
          <a:xfrm>
            <a:off x="2286000" y="510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60" name="Oval 24"/>
          <p:cNvSpPr>
            <a:spLocks noChangeArrowheads="1"/>
          </p:cNvSpPr>
          <p:nvPr/>
        </p:nvSpPr>
        <p:spPr bwMode="auto">
          <a:xfrm>
            <a:off x="3505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3276600" y="5410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62" name="Oval 26"/>
          <p:cNvSpPr>
            <a:spLocks noChangeArrowheads="1"/>
          </p:cNvSpPr>
          <p:nvPr/>
        </p:nvSpPr>
        <p:spPr bwMode="auto">
          <a:xfrm>
            <a:off x="2971800" y="5410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63" name="Oval 27"/>
          <p:cNvSpPr>
            <a:spLocks noChangeArrowheads="1"/>
          </p:cNvSpPr>
          <p:nvPr/>
        </p:nvSpPr>
        <p:spPr bwMode="auto">
          <a:xfrm>
            <a:off x="3124200" y="5257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64" name="Oval 28"/>
          <p:cNvSpPr>
            <a:spLocks noChangeArrowheads="1"/>
          </p:cNvSpPr>
          <p:nvPr/>
        </p:nvSpPr>
        <p:spPr bwMode="auto">
          <a:xfrm>
            <a:off x="1828800" y="47244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65" name="Oval 29"/>
          <p:cNvSpPr>
            <a:spLocks noChangeArrowheads="1"/>
          </p:cNvSpPr>
          <p:nvPr/>
        </p:nvSpPr>
        <p:spPr bwMode="auto">
          <a:xfrm>
            <a:off x="2819400" y="50292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66" name="Oval 30"/>
          <p:cNvSpPr>
            <a:spLocks noChangeArrowheads="1"/>
          </p:cNvSpPr>
          <p:nvPr/>
        </p:nvSpPr>
        <p:spPr bwMode="auto">
          <a:xfrm>
            <a:off x="3200400" y="3733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67" name="Oval 31"/>
          <p:cNvSpPr>
            <a:spLocks noChangeArrowheads="1"/>
          </p:cNvSpPr>
          <p:nvPr/>
        </p:nvSpPr>
        <p:spPr bwMode="auto">
          <a:xfrm>
            <a:off x="1828800" y="38100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68" name="Oval 32"/>
          <p:cNvSpPr>
            <a:spLocks noChangeArrowheads="1"/>
          </p:cNvSpPr>
          <p:nvPr/>
        </p:nvSpPr>
        <p:spPr bwMode="auto">
          <a:xfrm>
            <a:off x="3276600" y="4419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69" name="Oval 33"/>
          <p:cNvSpPr>
            <a:spLocks noChangeArrowheads="1"/>
          </p:cNvSpPr>
          <p:nvPr/>
        </p:nvSpPr>
        <p:spPr bwMode="auto">
          <a:xfrm>
            <a:off x="2133600" y="4114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70" name="Oval 34"/>
          <p:cNvSpPr>
            <a:spLocks noChangeArrowheads="1"/>
          </p:cNvSpPr>
          <p:nvPr/>
        </p:nvSpPr>
        <p:spPr bwMode="auto">
          <a:xfrm>
            <a:off x="3505200" y="40386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71" name="Oval 35"/>
          <p:cNvSpPr>
            <a:spLocks noChangeArrowheads="1"/>
          </p:cNvSpPr>
          <p:nvPr/>
        </p:nvSpPr>
        <p:spPr bwMode="auto">
          <a:xfrm>
            <a:off x="2057400" y="5029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72" name="Oval 36"/>
          <p:cNvSpPr>
            <a:spLocks noChangeArrowheads="1"/>
          </p:cNvSpPr>
          <p:nvPr/>
        </p:nvSpPr>
        <p:spPr bwMode="auto">
          <a:xfrm>
            <a:off x="3581400" y="4648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73" name="Oval 37"/>
          <p:cNvSpPr>
            <a:spLocks noChangeArrowheads="1"/>
          </p:cNvSpPr>
          <p:nvPr/>
        </p:nvSpPr>
        <p:spPr bwMode="auto">
          <a:xfrm>
            <a:off x="3048000" y="53340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74" name="Text Box 38"/>
          <p:cNvSpPr txBox="1">
            <a:spLocks noChangeArrowheads="1"/>
          </p:cNvSpPr>
          <p:nvPr/>
        </p:nvSpPr>
        <p:spPr bwMode="auto">
          <a:xfrm>
            <a:off x="1219200" y="5943600"/>
            <a:ext cx="2819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000000"/>
                </a:solidFill>
              </a:rPr>
              <a:t>View of Micro-Cluster</a:t>
            </a:r>
            <a:r>
              <a:rPr lang="en-US" altLang="zh-CN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4375" name="Line 39"/>
          <p:cNvSpPr>
            <a:spLocks noChangeShapeType="1"/>
          </p:cNvSpPr>
          <p:nvPr/>
        </p:nvSpPr>
        <p:spPr bwMode="auto">
          <a:xfrm>
            <a:off x="4267200" y="46482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76" name="Text Box 40"/>
          <p:cNvSpPr txBox="1">
            <a:spLocks noChangeArrowheads="1"/>
          </p:cNvSpPr>
          <p:nvPr/>
        </p:nvSpPr>
        <p:spPr bwMode="auto">
          <a:xfrm>
            <a:off x="5715000" y="5943600"/>
            <a:ext cx="2819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000000"/>
                </a:solidFill>
              </a:rPr>
              <a:t>View of Macro-Cluster</a:t>
            </a:r>
            <a:r>
              <a:rPr lang="en-US" altLang="zh-CN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4377" name="Rectangle 41"/>
          <p:cNvSpPr>
            <a:spLocks noChangeArrowheads="1"/>
          </p:cNvSpPr>
          <p:nvPr/>
        </p:nvSpPr>
        <p:spPr bwMode="auto">
          <a:xfrm>
            <a:off x="5410200" y="3657600"/>
            <a:ext cx="2743200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405" name="Oval 69"/>
          <p:cNvSpPr>
            <a:spLocks noChangeArrowheads="1"/>
          </p:cNvSpPr>
          <p:nvPr/>
        </p:nvSpPr>
        <p:spPr bwMode="auto">
          <a:xfrm>
            <a:off x="6248400" y="4114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406" name="Oval 70"/>
          <p:cNvSpPr>
            <a:spLocks noChangeArrowheads="1"/>
          </p:cNvSpPr>
          <p:nvPr/>
        </p:nvSpPr>
        <p:spPr bwMode="auto">
          <a:xfrm>
            <a:off x="7620000" y="40386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407" name="Oval 71"/>
          <p:cNvSpPr>
            <a:spLocks noChangeArrowheads="1"/>
          </p:cNvSpPr>
          <p:nvPr/>
        </p:nvSpPr>
        <p:spPr bwMode="auto">
          <a:xfrm>
            <a:off x="6172200" y="5029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408" name="Oval 72"/>
          <p:cNvSpPr>
            <a:spLocks noChangeArrowheads="1"/>
          </p:cNvSpPr>
          <p:nvPr/>
        </p:nvSpPr>
        <p:spPr bwMode="auto">
          <a:xfrm>
            <a:off x="7696200" y="4648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409" name="Oval 73"/>
          <p:cNvSpPr>
            <a:spLocks noChangeArrowheads="1"/>
          </p:cNvSpPr>
          <p:nvPr/>
        </p:nvSpPr>
        <p:spPr bwMode="auto">
          <a:xfrm>
            <a:off x="7162800" y="53340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4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4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4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4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4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4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4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4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4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4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4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4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4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4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4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4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4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4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4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4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4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nimBg="1"/>
      <p:bldP spid="14341" grpId="0" animBg="1"/>
      <p:bldP spid="14343" grpId="0" animBg="1"/>
      <p:bldP spid="14344" grpId="0" animBg="1"/>
      <p:bldP spid="14345" grpId="0" animBg="1"/>
      <p:bldP spid="14346" grpId="0" animBg="1"/>
      <p:bldP spid="14347" grpId="0" animBg="1"/>
      <p:bldP spid="14348" grpId="0" animBg="1"/>
      <p:bldP spid="14349" grpId="0" animBg="1"/>
      <p:bldP spid="14350" grpId="0" animBg="1"/>
      <p:bldP spid="14351" grpId="0" animBg="1"/>
      <p:bldP spid="14352" grpId="0" animBg="1"/>
      <p:bldP spid="14353" grpId="0" animBg="1"/>
      <p:bldP spid="14354" grpId="0" animBg="1"/>
      <p:bldP spid="14355" grpId="0" animBg="1"/>
      <p:bldP spid="14356" grpId="0" animBg="1"/>
      <p:bldP spid="14357" grpId="0" animBg="1"/>
      <p:bldP spid="14358" grpId="0" animBg="1"/>
      <p:bldP spid="14359" grpId="0" animBg="1"/>
      <p:bldP spid="14360" grpId="0" animBg="1"/>
      <p:bldP spid="14361" grpId="0" animBg="1"/>
      <p:bldP spid="14362" grpId="0" animBg="1"/>
      <p:bldP spid="14363" grpId="0" animBg="1"/>
      <p:bldP spid="14364" grpId="0" animBg="1"/>
      <p:bldP spid="14365" grpId="0" animBg="1"/>
      <p:bldP spid="14366" grpId="0" animBg="1"/>
      <p:bldP spid="14367" grpId="0" animBg="1"/>
      <p:bldP spid="14368" grpId="0" animBg="1"/>
      <p:bldP spid="14369" grpId="0" animBg="1"/>
      <p:bldP spid="14370" grpId="0" animBg="1"/>
      <p:bldP spid="14371" grpId="0" animBg="1"/>
      <p:bldP spid="14372" grpId="0" animBg="1"/>
      <p:bldP spid="14373" grpId="0" animBg="1"/>
      <p:bldP spid="14377" grpId="0" animBg="1"/>
      <p:bldP spid="14405" grpId="0" animBg="1"/>
      <p:bldP spid="14406" grpId="0" animBg="1"/>
      <p:bldP spid="14407" grpId="0" animBg="1"/>
      <p:bldP spid="14408" grpId="0" animBg="1"/>
      <p:bldP spid="1440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622D40FE-9779-4A6C-A500-1170426DBC44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/>
              <a:t>7</a:t>
            </a:fld>
            <a:endParaRPr lang="en-US" altLang="zh-CN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100" name="Rectangle 3"/>
          <p:cNvSpPr>
            <a:spLocks noGrp="1"/>
          </p:cNvSpPr>
          <p:nvPr>
            <p:ph type="body" idx="1"/>
          </p:nvPr>
        </p:nvSpPr>
        <p:spPr>
          <a:xfrm>
            <a:off x="827584" y="2780928"/>
            <a:ext cx="7272808" cy="792088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b="1" dirty="0">
                <a:solidFill>
                  <a:srgbClr val="0101F4"/>
                </a:solidFill>
                <a:sym typeface="+mn-lt"/>
              </a:rPr>
              <a:t>局部敏感哈希（</a:t>
            </a:r>
            <a:r>
              <a:rPr lang="en-US" altLang="zh-CN" b="1" dirty="0">
                <a:solidFill>
                  <a:srgbClr val="0101F4"/>
                </a:solidFill>
                <a:sym typeface="+mn-lt"/>
              </a:rPr>
              <a:t>LSH</a:t>
            </a:r>
            <a:r>
              <a:rPr lang="zh-CN" altLang="en-US" b="1" dirty="0">
                <a:solidFill>
                  <a:srgbClr val="0101F4"/>
                </a:solidFill>
                <a:sym typeface="+mn-lt"/>
              </a:rPr>
              <a:t>）</a:t>
            </a:r>
            <a:endParaRPr lang="en-US" altLang="zh-CN" b="1" dirty="0">
              <a:solidFill>
                <a:srgbClr val="0101F4"/>
              </a:solidFill>
              <a:sym typeface="+mn-lt"/>
            </a:endParaRPr>
          </a:p>
          <a:p>
            <a:pPr marL="0" indent="0" algn="ctr" eaLnBrk="1" hangingPunct="1">
              <a:buNone/>
            </a:pPr>
            <a:endParaRPr lang="en-US" altLang="zh-CN" sz="2800" b="1" dirty="0">
              <a:solidFill>
                <a:srgbClr val="0101F4"/>
              </a:solidFill>
            </a:endParaRPr>
          </a:p>
          <a:p>
            <a:pPr marL="0" indent="0" algn="ctr" eaLnBrk="1" hangingPunct="1">
              <a:buNone/>
            </a:pPr>
            <a:endParaRPr lang="en-US" altLang="zh-CN" sz="2800" b="1" dirty="0">
              <a:solidFill>
                <a:srgbClr val="0101F4"/>
              </a:solidFill>
            </a:endParaRPr>
          </a:p>
          <a:p>
            <a:pPr algn="ctr" eaLnBrk="1" hangingPunct="1"/>
            <a:endParaRPr lang="zh-CN" altLang="en-US" sz="2800" b="1" dirty="0">
              <a:solidFill>
                <a:srgbClr val="0101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86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" y="536714"/>
            <a:ext cx="7543800" cy="617552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 Clustering Algorithms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796218" y="1676400"/>
          <a:ext cx="7543800" cy="2764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2991">
                <a:tc>
                  <a:txBody>
                    <a:bodyPr/>
                    <a:lstStyle/>
                    <a:p>
                      <a:r>
                        <a:rPr lang="en-US" sz="2000" dirty="0"/>
                        <a:t>Data Structures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Examples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679">
                <a:tc>
                  <a:txBody>
                    <a:bodyPr/>
                    <a:lstStyle/>
                    <a:p>
                      <a:r>
                        <a:rPr lang="en-US" sz="2000" dirty="0"/>
                        <a:t>Prototypes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Stream,</a:t>
                      </a:r>
                      <a:r>
                        <a:rPr lang="en-US" sz="2000" baseline="0" dirty="0"/>
                        <a:t> Stream </a:t>
                      </a:r>
                      <a:r>
                        <a:rPr lang="en-US" sz="2000" baseline="0" dirty="0" err="1"/>
                        <a:t>Lsearch</a:t>
                      </a:r>
                      <a:endParaRPr lang="en-US" sz="2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00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Cluster</a:t>
                      </a:r>
                      <a:r>
                        <a:rPr lang="en-US" sz="2000" b="1" baseline="0" dirty="0">
                          <a:solidFill>
                            <a:srgbClr val="FF0000"/>
                          </a:solidFill>
                        </a:rPr>
                        <a:t> Feature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/>
                        <a:t>CluStream</a:t>
                      </a:r>
                      <a:r>
                        <a:rPr lang="en-US" sz="2000" baseline="0" dirty="0"/>
                        <a:t>, </a:t>
                      </a:r>
                      <a:r>
                        <a:rPr lang="en-US" altLang="zh-CN" sz="2000" dirty="0" err="1"/>
                        <a:t>ClusTree</a:t>
                      </a:r>
                      <a:r>
                        <a:rPr lang="en-US" altLang="zh-CN" sz="2000" dirty="0"/>
                        <a:t>, </a:t>
                      </a:r>
                      <a:r>
                        <a:rPr lang="en-US" altLang="zh-CN" sz="2000" dirty="0" err="1"/>
                        <a:t>DenStream</a:t>
                      </a:r>
                      <a:r>
                        <a:rPr lang="en-US" altLang="zh-CN" sz="2000" dirty="0"/>
                        <a:t>,</a:t>
                      </a:r>
                      <a:r>
                        <a:rPr lang="en-US" altLang="zh-CN" sz="2000" baseline="0" dirty="0"/>
                        <a:t> HP-Stream, </a:t>
                      </a:r>
                      <a:r>
                        <a:rPr lang="en-US" sz="2000" baseline="0" dirty="0"/>
                        <a:t>Scalable k-means</a:t>
                      </a:r>
                      <a:endParaRPr lang="en-US" sz="2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006">
                <a:tc>
                  <a:txBody>
                    <a:bodyPr/>
                    <a:lstStyle/>
                    <a:p>
                      <a:r>
                        <a:rPr lang="en-US" sz="2000" dirty="0"/>
                        <a:t>Grids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D-Stream,</a:t>
                      </a:r>
                      <a:r>
                        <a:rPr lang="en-US" sz="2000" baseline="0" dirty="0"/>
                        <a:t> ODAC</a:t>
                      </a:r>
                      <a:endParaRPr lang="en-US" sz="2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0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Coreset</a:t>
                      </a:r>
                      <a:r>
                        <a:rPr lang="en-US" sz="2000" dirty="0"/>
                        <a:t> Tree</a:t>
                      </a:r>
                    </a:p>
                    <a:p>
                      <a:endParaRPr 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StreamKM</a:t>
                      </a:r>
                      <a:r>
                        <a:rPr lang="en-US" sz="2000" dirty="0"/>
                        <a:t>++</a:t>
                      </a:r>
                    </a:p>
                    <a:p>
                      <a:endParaRPr lang="en-US" sz="2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54887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462528" y="524307"/>
            <a:ext cx="57721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000FF"/>
                </a:solidFill>
                <a:latin typeface="Calibri" panose="020F0502020204030204"/>
                <a:cs typeface="+mn-ea"/>
                <a:sym typeface="+mn-lt"/>
              </a:rPr>
              <a:t>Cluster Feature:  </a:t>
            </a:r>
            <a:r>
              <a:rPr lang="en-US" altLang="zh-CN" sz="2400" b="1" i="1" dirty="0">
                <a:solidFill>
                  <a:srgbClr val="000000"/>
                </a:solidFill>
                <a:latin typeface="Calibri" panose="020F0502020204030204"/>
                <a:cs typeface="+mn-ea"/>
                <a:sym typeface="+mn-lt"/>
              </a:rPr>
              <a:t>CF = (N, LS, SS)  </a:t>
            </a:r>
            <a:endParaRPr lang="en-US" altLang="zh-CN" sz="2400" dirty="0">
              <a:solidFill>
                <a:srgbClr val="000000"/>
              </a:solidFill>
              <a:latin typeface="Calibri" panose="020F0502020204030204"/>
              <a:cs typeface="+mn-ea"/>
              <a:sym typeface="+mn-lt"/>
            </a:endParaRPr>
          </a:p>
          <a:p>
            <a:pPr>
              <a:spcBef>
                <a:spcPct val="50000"/>
              </a:spcBef>
            </a:pP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where</a:t>
            </a:r>
            <a:r>
              <a:rPr lang="en-US" altLang="zh-CN" sz="2400" i="1" dirty="0">
                <a:solidFill>
                  <a:srgbClr val="000000"/>
                </a:solidFill>
                <a:latin typeface="Calibri" panose="020F0502020204030204"/>
                <a:cs typeface="+mn-ea"/>
                <a:sym typeface="+mn-lt"/>
              </a:rPr>
              <a:t> N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/>
                <a:cs typeface="+mn-ea"/>
                <a:sym typeface="+mn-lt"/>
              </a:rPr>
              <a:t>: 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/>
                <a:cs typeface="+mn-ea"/>
                <a:sym typeface="+mn-lt"/>
              </a:rPr>
              <a:t>#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/>
                <a:cs typeface="+mn-ea"/>
                <a:sym typeface="+mn-lt"/>
              </a:rPr>
              <a:t>data points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/>
                <a:cs typeface="+mn-ea"/>
                <a:sym typeface="+mn-lt"/>
              </a:rPr>
              <a:t>,  </a:t>
            </a:r>
            <a:r>
              <a:rPr lang="en-US" altLang="zh-CN" sz="2400" i="1" dirty="0">
                <a:solidFill>
                  <a:srgbClr val="000000"/>
                </a:solidFill>
                <a:latin typeface="Calibri" panose="020F0502020204030204"/>
                <a:cs typeface="+mn-ea"/>
                <a:sym typeface="+mn-lt"/>
              </a:rPr>
              <a:t>LS =</a:t>
            </a:r>
            <a:r>
              <a:rPr lang="en-US" altLang="zh-CN" sz="2400" i="1" baseline="-25000" dirty="0">
                <a:solidFill>
                  <a:srgbClr val="000000"/>
                </a:solidFill>
                <a:latin typeface="Calibri" panose="020F0502020204030204"/>
                <a:cs typeface="+mn-ea"/>
                <a:sym typeface="+mn-lt"/>
              </a:rPr>
              <a:t>                           ,  </a:t>
            </a:r>
            <a:r>
              <a:rPr lang="en-US" altLang="zh-CN" sz="2400" i="1" dirty="0">
                <a:solidFill>
                  <a:srgbClr val="000000"/>
                </a:solidFill>
                <a:latin typeface="Calibri" panose="020F0502020204030204"/>
                <a:cs typeface="+mn-ea"/>
                <a:sym typeface="+mn-lt"/>
              </a:rPr>
              <a:t>SS = </a:t>
            </a:r>
            <a:endParaRPr lang="en-US" altLang="zh-CN" sz="2400" i="1" baseline="-25000" dirty="0">
              <a:solidFill>
                <a:srgbClr val="000000"/>
              </a:solidFill>
              <a:latin typeface="Calibri" panose="020F0502020204030204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534" y="971283"/>
            <a:ext cx="901904" cy="708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图片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718" y="933189"/>
            <a:ext cx="1057826" cy="72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5" name="Text Box 9"/>
          <p:cNvSpPr txBox="1">
            <a:spLocks noChangeArrowheads="1"/>
          </p:cNvSpPr>
          <p:nvPr/>
        </p:nvSpPr>
        <p:spPr bwMode="auto">
          <a:xfrm>
            <a:off x="576469" y="1986946"/>
            <a:ext cx="485692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</a:rPr>
              <a:t>Key Point: Additivity Property</a:t>
            </a:r>
          </a:p>
        </p:txBody>
      </p:sp>
      <p:pic>
        <p:nvPicPr>
          <p:cNvPr id="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95600"/>
            <a:ext cx="6098303" cy="974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303644"/>
            <a:ext cx="6327913" cy="100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961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algn="ctr" eaLnBrk="1" hangingPunct="1"/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en-US" altLang="zh-CN" b="1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CluStream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Framework</a:t>
            </a:r>
          </a:p>
        </p:txBody>
      </p:sp>
      <p:graphicFrame>
        <p:nvGraphicFramePr>
          <p:cNvPr id="7170" name="Object 3"/>
          <p:cNvGraphicFramePr>
            <a:graphicFrameLocks noGrp="1" noChangeAspect="1"/>
          </p:cNvGraphicFramePr>
          <p:nvPr>
            <p:ph sz="quarter" idx="1"/>
            <p:extLst/>
          </p:nvPr>
        </p:nvGraphicFramePr>
        <p:xfrm>
          <a:off x="4620419" y="2762250"/>
          <a:ext cx="12303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4" name="Equation" r:id="rId4" imgW="672840" imgH="241200" progId="Equation.3">
                  <p:embed/>
                </p:oleObj>
              </mc:Choice>
              <mc:Fallback>
                <p:oleObj name="Equation" r:id="rId4" imgW="6728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419" y="2762250"/>
                        <a:ext cx="1230312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8220075" y="2795588"/>
          <a:ext cx="1000125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5" name="Equation" r:id="rId6" imgW="558720" imgH="228600" progId="Equation.3">
                  <p:embed/>
                </p:oleObj>
              </mc:Choice>
              <mc:Fallback>
                <p:oleObj name="Equation" r:id="rId6" imgW="5587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0075" y="2795588"/>
                        <a:ext cx="1000125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705600" y="3278188"/>
          <a:ext cx="1676400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6" name="Equation" r:id="rId8" imgW="888840" imgH="241200" progId="Equation.3">
                  <p:embed/>
                </p:oleObj>
              </mc:Choice>
              <mc:Fallback>
                <p:oleObj name="Equation" r:id="rId8" imgW="8888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3278188"/>
                        <a:ext cx="1676400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3" name="Object 6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2379663" y="4572000"/>
          <a:ext cx="323056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7" name="Equation" r:id="rId10" imgW="1739880" imgH="253800" progId="Equation.3">
                  <p:embed/>
                </p:oleObj>
              </mc:Choice>
              <mc:Fallback>
                <p:oleObj name="Equation" r:id="rId10" imgW="17398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9663" y="4572000"/>
                        <a:ext cx="3230562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6" name="Rectangle 7"/>
          <p:cNvSpPr>
            <a:spLocks noChangeArrowheads="1"/>
          </p:cNvSpPr>
          <p:nvPr/>
        </p:nvSpPr>
        <p:spPr bwMode="auto">
          <a:xfrm>
            <a:off x="72886" y="1268697"/>
            <a:ext cx="8866398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rgbClr val="8C8C8C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Micro-cluster</a:t>
            </a:r>
          </a:p>
          <a:p>
            <a:pPr lvl="1" eaLnBrk="1" hangingPunct="1">
              <a:lnSpc>
                <a:spcPct val="110000"/>
              </a:lnSpc>
              <a:spcBef>
                <a:spcPct val="20000"/>
              </a:spcBef>
              <a:buClr>
                <a:srgbClr val="2998E3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Statistical information about data locality</a:t>
            </a:r>
          </a:p>
          <a:p>
            <a:pPr lvl="1" eaLnBrk="1" hangingPunct="1">
              <a:lnSpc>
                <a:spcPct val="110000"/>
              </a:lnSpc>
              <a:spcBef>
                <a:spcPct val="20000"/>
              </a:spcBef>
              <a:buClr>
                <a:srgbClr val="2998E3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Temporal extension of the </a:t>
            </a:r>
            <a:r>
              <a:rPr lang="en-US" altLang="zh-CN" sz="2400" i="1" dirty="0">
                <a:solidFill>
                  <a:srgbClr val="000000"/>
                </a:solidFill>
                <a:latin typeface="Arial" panose="020B0604020202020204" pitchFamily="34" charset="0"/>
              </a:rPr>
              <a:t>cluster-feature vector</a:t>
            </a:r>
          </a:p>
          <a:p>
            <a:pPr lvl="2" eaLnBrk="1" hangingPunct="1">
              <a:lnSpc>
                <a:spcPct val="110000"/>
              </a:lnSpc>
              <a:spcBef>
                <a:spcPct val="20000"/>
              </a:spcBef>
              <a:buClr>
                <a:srgbClr val="8C8C8C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Multi-dimensional points                with time stamps </a:t>
            </a:r>
          </a:p>
          <a:p>
            <a:pPr lvl="2" eaLnBrk="1" hangingPunct="1">
              <a:lnSpc>
                <a:spcPct val="110000"/>
              </a:lnSpc>
              <a:spcBef>
                <a:spcPct val="20000"/>
              </a:spcBef>
              <a:buClr>
                <a:srgbClr val="8C8C8C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Each point contains </a:t>
            </a:r>
            <a:r>
              <a:rPr lang="en-US" altLang="zh-CN" sz="2400" i="1" dirty="0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 dimensions, i.e., </a:t>
            </a:r>
          </a:p>
          <a:p>
            <a:pPr lvl="2" eaLnBrk="1" hangingPunct="1">
              <a:lnSpc>
                <a:spcPct val="110000"/>
              </a:lnSpc>
              <a:spcBef>
                <a:spcPct val="20000"/>
              </a:spcBef>
              <a:buClr>
                <a:srgbClr val="8C8C8C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A micro-cluster for </a:t>
            </a:r>
            <a:r>
              <a:rPr lang="en-US" altLang="zh-CN" sz="2400" i="1" dirty="0">
                <a:solidFill>
                  <a:srgbClr val="000000"/>
                </a:solidFill>
                <a:latin typeface="Arial" panose="020B0604020202020204" pitchFamily="34" charset="0"/>
              </a:rPr>
              <a:t>n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 points is defined as a (2*</a:t>
            </a:r>
            <a:r>
              <a:rPr lang="en-US" altLang="zh-CN" sz="2400" i="1" dirty="0">
                <a:solidFill>
                  <a:srgbClr val="000000"/>
                </a:solidFill>
                <a:latin typeface="Arial" panose="020B0604020202020204" pitchFamily="34" charset="0"/>
              </a:rPr>
              <a:t>d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+ 3) tuple                                 </a:t>
            </a:r>
          </a:p>
          <a:p>
            <a:pPr lvl="1" eaLnBrk="1" hangingPunct="1">
              <a:lnSpc>
                <a:spcPct val="110000"/>
              </a:lnSpc>
              <a:spcBef>
                <a:spcPct val="20000"/>
              </a:spcBef>
              <a:buClr>
                <a:srgbClr val="2998E3"/>
              </a:buClr>
              <a:buSzPct val="55000"/>
              <a:buFont typeface="Wingdings" panose="05000000000000000000" pitchFamily="2" charset="2"/>
              <a:buChar char="n"/>
            </a:pP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rgbClr val="8C8C8C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Pyramidal time frame</a:t>
            </a:r>
          </a:p>
          <a:p>
            <a:pPr lvl="1" eaLnBrk="1" hangingPunct="1">
              <a:lnSpc>
                <a:spcPct val="110000"/>
              </a:lnSpc>
              <a:spcBef>
                <a:spcPct val="20000"/>
              </a:spcBef>
              <a:buClr>
                <a:srgbClr val="2998E3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Decide at what moments the snapshots of the statistical information are stored away on disk</a:t>
            </a:r>
          </a:p>
        </p:txBody>
      </p:sp>
    </p:spTree>
    <p:extLst>
      <p:ext uri="{BB962C8B-B14F-4D97-AF65-F5344CB8AC3E}">
        <p14:creationId xmlns:p14="http://schemas.microsoft.com/office/powerpoint/2010/main" val="1203478639"/>
      </p:ext>
    </p:extLst>
  </p:cSld>
  <p:clrMapOvr>
    <a:masterClrMapping/>
  </p:clrMapOvr>
  <p:transition>
    <p:zoom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ChangeArrowheads="1"/>
          </p:cNvSpPr>
          <p:nvPr/>
        </p:nvSpPr>
        <p:spPr bwMode="auto">
          <a:xfrm>
            <a:off x="381000" y="381000"/>
            <a:ext cx="8172450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sz="3200" b="1" dirty="0" err="1">
                <a:solidFill>
                  <a:srgbClr val="0000FF"/>
                </a:solidFill>
              </a:rPr>
              <a:t>CluStream</a:t>
            </a:r>
            <a:r>
              <a:rPr lang="en-US" altLang="zh-CN" sz="3200" b="1" dirty="0">
                <a:solidFill>
                  <a:srgbClr val="0000FF"/>
                </a:solidFill>
              </a:rPr>
              <a:t>: Pyramidal Time Frame</a:t>
            </a:r>
          </a:p>
        </p:txBody>
      </p:sp>
      <p:sp>
        <p:nvSpPr>
          <p:cNvPr id="75780" name="Rectangle 3"/>
          <p:cNvSpPr>
            <a:spLocks noChangeArrowheads="1"/>
          </p:cNvSpPr>
          <p:nvPr/>
        </p:nvSpPr>
        <p:spPr bwMode="auto">
          <a:xfrm>
            <a:off x="533400" y="1371600"/>
            <a:ext cx="7772400" cy="526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rgbClr val="8C8C8C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Pyramidal time frame</a:t>
            </a:r>
          </a:p>
          <a:p>
            <a:pPr lvl="1" eaLnBrk="1" hangingPunct="1">
              <a:lnSpc>
                <a:spcPct val="120000"/>
              </a:lnSpc>
              <a:spcBef>
                <a:spcPct val="20000"/>
              </a:spcBef>
              <a:buClr>
                <a:srgbClr val="2998E3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Snapshots of a set of micro-clusters are stored following the pyramidal pattern</a:t>
            </a:r>
          </a:p>
          <a:p>
            <a:pPr lvl="2" eaLnBrk="1" hangingPunct="1">
              <a:lnSpc>
                <a:spcPct val="120000"/>
              </a:lnSpc>
              <a:spcBef>
                <a:spcPct val="20000"/>
              </a:spcBef>
              <a:buClr>
                <a:srgbClr val="8C8C8C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They are stored at differing levels of granularity depending on the </a:t>
            </a:r>
            <a:r>
              <a:rPr lang="en-US" altLang="zh-CN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recency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eaLnBrk="1" hangingPunct="1">
              <a:lnSpc>
                <a:spcPct val="120000"/>
              </a:lnSpc>
              <a:spcBef>
                <a:spcPct val="20000"/>
              </a:spcBef>
              <a:buClr>
                <a:srgbClr val="2998E3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Snapshots are classified into different orders varying from 1 to </a:t>
            </a:r>
            <a:r>
              <a:rPr lang="en-US" altLang="zh-CN" sz="2400" i="1" dirty="0">
                <a:solidFill>
                  <a:srgbClr val="000000"/>
                </a:solidFill>
                <a:latin typeface="Arial" panose="020B0604020202020204" pitchFamily="34" charset="0"/>
              </a:rPr>
              <a:t>log(T)</a:t>
            </a:r>
          </a:p>
          <a:p>
            <a:pPr lvl="2" eaLnBrk="1" hangingPunct="1">
              <a:lnSpc>
                <a:spcPct val="120000"/>
              </a:lnSpc>
              <a:spcBef>
                <a:spcPct val="20000"/>
              </a:spcBef>
              <a:buClr>
                <a:srgbClr val="8C8C8C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The </a:t>
            </a:r>
            <a:r>
              <a:rPr lang="en-US" altLang="zh-CN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-th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 order snapshots occur at intervals of </a:t>
            </a:r>
            <a:r>
              <a:rPr lang="el-GR" altLang="zh-CN" sz="2400" dirty="0"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rPr>
              <a:t>α</a:t>
            </a:r>
            <a:r>
              <a:rPr lang="en-US" altLang="zh-CN" sz="2400" baseline="30000" dirty="0" err="1"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 where </a:t>
            </a:r>
            <a:r>
              <a:rPr lang="el-GR" altLang="zh-CN" sz="2400" dirty="0"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rPr>
              <a:t>α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rPr>
              <a:t>≥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 1</a:t>
            </a:r>
          </a:p>
          <a:p>
            <a:pPr lvl="2" eaLnBrk="1" hangingPunct="1">
              <a:lnSpc>
                <a:spcPct val="120000"/>
              </a:lnSpc>
              <a:spcBef>
                <a:spcPct val="20000"/>
              </a:spcBef>
              <a:buClr>
                <a:srgbClr val="8C8C8C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Only the last (</a:t>
            </a:r>
            <a:r>
              <a:rPr lang="el-GR" altLang="zh-CN" sz="2400" dirty="0"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rPr>
              <a:t>α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 + 1) snapshots are stored </a:t>
            </a:r>
          </a:p>
        </p:txBody>
      </p:sp>
    </p:spTree>
    <p:extLst>
      <p:ext uri="{BB962C8B-B14F-4D97-AF65-F5344CB8AC3E}">
        <p14:creationId xmlns:p14="http://schemas.microsoft.com/office/powerpoint/2010/main" val="11117466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38" y="1866571"/>
            <a:ext cx="6211288" cy="34697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70" y="1330228"/>
            <a:ext cx="1953668" cy="28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233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68982516-E242-4B5A-AF5E-7D7D5BACCA95}" type="slidenum">
              <a:rPr lang="en-US" altLang="zh-CN" sz="1400">
                <a:solidFill>
                  <a:srgbClr val="000000"/>
                </a:solidFill>
              </a:rPr>
              <a:pPr eaLnBrk="1" hangingPunct="1"/>
              <a:t>75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sp>
        <p:nvSpPr>
          <p:cNvPr id="76803" name="Rectangle 2"/>
          <p:cNvSpPr>
            <a:spLocks noChangeArrowheads="1"/>
          </p:cNvSpPr>
          <p:nvPr/>
        </p:nvSpPr>
        <p:spPr bwMode="auto">
          <a:xfrm>
            <a:off x="0" y="381000"/>
            <a:ext cx="9144000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sz="3200" b="1" dirty="0" err="1">
                <a:solidFill>
                  <a:srgbClr val="0000FF"/>
                </a:solidFill>
              </a:rPr>
              <a:t>CluStream</a:t>
            </a:r>
            <a:r>
              <a:rPr lang="en-US" altLang="zh-CN" sz="3200" b="1" dirty="0">
                <a:solidFill>
                  <a:srgbClr val="0000FF"/>
                </a:solidFill>
              </a:rPr>
              <a:t>: Clustering On-line Streams</a:t>
            </a:r>
          </a:p>
        </p:txBody>
      </p:sp>
      <p:sp>
        <p:nvSpPr>
          <p:cNvPr id="76804" name="Rectangle 3"/>
          <p:cNvSpPr>
            <a:spLocks noChangeArrowheads="1"/>
          </p:cNvSpPr>
          <p:nvPr/>
        </p:nvSpPr>
        <p:spPr bwMode="auto">
          <a:xfrm>
            <a:off x="381000" y="1371600"/>
            <a:ext cx="8229600" cy="526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rgbClr val="8C8C8C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</a:rPr>
              <a:t>Online micro-cluster maintenance</a:t>
            </a:r>
          </a:p>
          <a:p>
            <a:pPr lvl="1" eaLnBrk="1" hangingPunct="1">
              <a:lnSpc>
                <a:spcPct val="110000"/>
              </a:lnSpc>
              <a:spcBef>
                <a:spcPct val="20000"/>
              </a:spcBef>
              <a:buClr>
                <a:srgbClr val="2998E3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Initial creation of q micro-clusters </a:t>
            </a:r>
          </a:p>
          <a:p>
            <a:pPr lvl="2" eaLnBrk="1" hangingPunct="1">
              <a:lnSpc>
                <a:spcPct val="110000"/>
              </a:lnSpc>
              <a:spcBef>
                <a:spcPct val="20000"/>
              </a:spcBef>
              <a:buClr>
                <a:srgbClr val="8C8C8C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q is usually significantly larger than the number of natural clusters</a:t>
            </a:r>
          </a:p>
          <a:p>
            <a:pPr lvl="1" eaLnBrk="1" hangingPunct="1">
              <a:lnSpc>
                <a:spcPct val="110000"/>
              </a:lnSpc>
              <a:spcBef>
                <a:spcPct val="20000"/>
              </a:spcBef>
              <a:buClr>
                <a:srgbClr val="2998E3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Online incremental update of micro-clusters</a:t>
            </a:r>
          </a:p>
          <a:p>
            <a:pPr lvl="2" eaLnBrk="1" hangingPunct="1">
              <a:lnSpc>
                <a:spcPct val="110000"/>
              </a:lnSpc>
              <a:spcBef>
                <a:spcPct val="20000"/>
              </a:spcBef>
              <a:buClr>
                <a:srgbClr val="8C8C8C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If new point is within max-boundary, insert into the micro-cluster</a:t>
            </a:r>
          </a:p>
          <a:p>
            <a:pPr lvl="2" eaLnBrk="1" hangingPunct="1">
              <a:lnSpc>
                <a:spcPct val="110000"/>
              </a:lnSpc>
              <a:spcBef>
                <a:spcPct val="20000"/>
              </a:spcBef>
              <a:buClr>
                <a:srgbClr val="8C8C8C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o.w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., create a new cluster</a:t>
            </a:r>
          </a:p>
          <a:p>
            <a:pPr lvl="2" eaLnBrk="1" hangingPunct="1">
              <a:lnSpc>
                <a:spcPct val="110000"/>
              </a:lnSpc>
              <a:spcBef>
                <a:spcPct val="20000"/>
              </a:spcBef>
              <a:buClr>
                <a:srgbClr val="8C8C8C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May delete obsolete micro-cluster or merge two closest ones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rgbClr val="8C8C8C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Offline Phase: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Query-based macro-clustering</a:t>
            </a:r>
          </a:p>
          <a:p>
            <a:pPr lvl="1" eaLnBrk="1" hangingPunct="1">
              <a:lnSpc>
                <a:spcPct val="110000"/>
              </a:lnSpc>
              <a:spcBef>
                <a:spcPct val="20000"/>
              </a:spcBef>
              <a:buClr>
                <a:srgbClr val="2998E3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Based on a user-specified time-horizon </a:t>
            </a:r>
            <a:r>
              <a:rPr lang="en-US" altLang="zh-CN" sz="2000" i="1" dirty="0">
                <a:solidFill>
                  <a:srgbClr val="000000"/>
                </a:solidFill>
                <a:latin typeface="Arial" panose="020B0604020202020204" pitchFamily="34" charset="0"/>
              </a:rPr>
              <a:t>h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and the number of macro-clusters </a:t>
            </a:r>
            <a:r>
              <a:rPr lang="en-US" altLang="zh-CN" sz="2000" i="1" dirty="0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, compute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macroclusters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 using the </a:t>
            </a:r>
            <a:r>
              <a:rPr lang="en-US" altLang="zh-CN" sz="2000" i="1" dirty="0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-means algorithm </a:t>
            </a:r>
          </a:p>
        </p:txBody>
      </p:sp>
    </p:spTree>
    <p:extLst>
      <p:ext uri="{BB962C8B-B14F-4D97-AF65-F5344CB8AC3E}">
        <p14:creationId xmlns:p14="http://schemas.microsoft.com/office/powerpoint/2010/main" val="1381124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7705" y="2271598"/>
            <a:ext cx="741682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101F4"/>
                </a:solidFill>
              </a:rPr>
              <a:t>  </a:t>
            </a:r>
          </a:p>
          <a:p>
            <a:pPr algn="ctr">
              <a:spcBef>
                <a:spcPts val="1200"/>
              </a:spcBef>
            </a:pPr>
            <a:r>
              <a:rPr lang="en-US" altLang="zh-CN" sz="4800" b="1" dirty="0">
                <a:solidFill>
                  <a:prstClr val="black"/>
                </a:solidFill>
              </a:rPr>
              <a:t>3. Hadoop/Spark</a:t>
            </a:r>
          </a:p>
        </p:txBody>
      </p:sp>
    </p:spTree>
    <p:extLst>
      <p:ext uri="{BB962C8B-B14F-4D97-AF65-F5344CB8AC3E}">
        <p14:creationId xmlns:p14="http://schemas.microsoft.com/office/powerpoint/2010/main" val="27002858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560" y="1828335"/>
            <a:ext cx="8247392" cy="400558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Hadoop is a software framework for </a:t>
            </a:r>
            <a:r>
              <a:rPr lang="en-US" i="1" dirty="0">
                <a:solidFill>
                  <a:srgbClr val="3366FF"/>
                </a:solidFill>
              </a:rPr>
              <a:t>distributed processing </a:t>
            </a:r>
            <a:r>
              <a:rPr lang="en-US" dirty="0"/>
              <a:t>of </a:t>
            </a:r>
            <a:r>
              <a:rPr lang="en-US" i="1" dirty="0">
                <a:solidFill>
                  <a:srgbClr val="3366FF"/>
                </a:solidFill>
              </a:rPr>
              <a:t>large datasets </a:t>
            </a:r>
            <a:r>
              <a:rPr lang="en-US" dirty="0"/>
              <a:t>across </a:t>
            </a:r>
            <a:r>
              <a:rPr lang="en-US" i="1" dirty="0">
                <a:solidFill>
                  <a:srgbClr val="3366FF"/>
                </a:solidFill>
              </a:rPr>
              <a:t>large clusters </a:t>
            </a:r>
            <a:r>
              <a:rPr lang="en-US" dirty="0"/>
              <a:t>of computers</a:t>
            </a:r>
          </a:p>
          <a:p>
            <a:pPr lvl="1">
              <a:lnSpc>
                <a:spcPct val="110000"/>
              </a:lnSpc>
            </a:pPr>
            <a:r>
              <a:rPr lang="en-US" b="1" i="1" dirty="0"/>
              <a:t>Large datasets </a:t>
            </a:r>
            <a:r>
              <a:rPr lang="en-US" dirty="0">
                <a:sym typeface="Wingdings"/>
              </a:rPr>
              <a:t> Terabytes or petabytes of data</a:t>
            </a:r>
          </a:p>
          <a:p>
            <a:pPr lvl="1">
              <a:lnSpc>
                <a:spcPct val="110000"/>
              </a:lnSpc>
            </a:pPr>
            <a:r>
              <a:rPr lang="en-US" b="1" i="1" dirty="0">
                <a:sym typeface="Wingdings"/>
              </a:rPr>
              <a:t>Large clusters </a:t>
            </a:r>
            <a:r>
              <a:rPr lang="en-US" dirty="0">
                <a:sym typeface="Wingdings"/>
              </a:rPr>
              <a:t> hundreds or thousands of nodes</a:t>
            </a:r>
            <a:r>
              <a:rPr lang="en-US" dirty="0"/>
              <a:t> </a:t>
            </a:r>
          </a:p>
          <a:p>
            <a:pPr>
              <a:lnSpc>
                <a:spcPct val="110000"/>
              </a:lnSpc>
            </a:pPr>
            <a:r>
              <a:rPr lang="en-US" dirty="0"/>
              <a:t>Hadoop is open-source implementation for Google </a:t>
            </a:r>
            <a:r>
              <a:rPr lang="en-US" b="1" i="1" dirty="0" err="1">
                <a:solidFill>
                  <a:srgbClr val="800000"/>
                </a:solidFill>
              </a:rPr>
              <a:t>MapReduce</a:t>
            </a:r>
            <a:endParaRPr lang="en-US" b="1" i="1" dirty="0">
              <a:solidFill>
                <a:srgbClr val="8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/>
              <a:t>Hadoop is based on a simple programming model called </a:t>
            </a:r>
            <a:r>
              <a:rPr lang="en-US" i="1" dirty="0" err="1">
                <a:solidFill>
                  <a:srgbClr val="3366FF"/>
                </a:solidFill>
              </a:rPr>
              <a:t>MapReduce</a:t>
            </a:r>
            <a:endParaRPr lang="en-US" i="1" dirty="0">
              <a:solidFill>
                <a:srgbClr val="3366FF"/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/>
              <a:t>Hadoop is based on a simple data model, </a:t>
            </a:r>
            <a:r>
              <a:rPr lang="en-US" i="1" dirty="0">
                <a:solidFill>
                  <a:srgbClr val="3366FF"/>
                </a:solidFill>
              </a:rPr>
              <a:t>any data will fit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77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389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Principles of 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334" y="1870205"/>
            <a:ext cx="8261348" cy="4195316"/>
          </a:xfrm>
        </p:spPr>
        <p:txBody>
          <a:bodyPr/>
          <a:lstStyle/>
          <a:p>
            <a:r>
              <a:rPr lang="en-US" dirty="0"/>
              <a:t>Need to process big data </a:t>
            </a:r>
          </a:p>
          <a:p>
            <a:r>
              <a:rPr lang="en-US" dirty="0"/>
              <a:t>Need to parallelize computation across thousands of nodes</a:t>
            </a:r>
          </a:p>
          <a:p>
            <a:r>
              <a:rPr lang="en-US" b="1" dirty="0">
                <a:solidFill>
                  <a:srgbClr val="800000"/>
                </a:solidFill>
              </a:rPr>
              <a:t>Commodity hardware</a:t>
            </a:r>
          </a:p>
          <a:p>
            <a:pPr lvl="1"/>
            <a:r>
              <a:rPr lang="en-US" dirty="0"/>
              <a:t>Large number of low-end cheap machines working in parallel to solve a computing problem</a:t>
            </a:r>
          </a:p>
          <a:p>
            <a:r>
              <a:rPr lang="en-US" dirty="0"/>
              <a:t>This is in contrast to </a:t>
            </a:r>
            <a:r>
              <a:rPr lang="en-US" b="1" dirty="0">
                <a:solidFill>
                  <a:srgbClr val="800000"/>
                </a:solidFill>
              </a:rPr>
              <a:t>Parallel DBs</a:t>
            </a:r>
          </a:p>
          <a:p>
            <a:pPr lvl="1"/>
            <a:r>
              <a:rPr lang="en-US" dirty="0"/>
              <a:t>Small number of high-end expensive machines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78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1529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 and Conquer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57400" y="16764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“Work”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447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r>
              <a:rPr lang="en-US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i="1" baseline="-25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rot="5400000">
            <a:off x="3504407" y="2439194"/>
            <a:ext cx="6096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4572000" y="2133600"/>
            <a:ext cx="7620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H="1">
            <a:off x="2286000" y="2133600"/>
            <a:ext cx="7620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004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r>
              <a:rPr lang="en-US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i="1" baseline="-25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876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r>
              <a:rPr lang="en-US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i="1" baseline="-25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47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2004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r>
              <a:rPr lang="en-US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i="1" baseline="-25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876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r>
              <a:rPr lang="en-US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i="1" baseline="-25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>
            <a:off x="3505994" y="3656806"/>
            <a:ext cx="6096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5400000">
            <a:off x="5180807" y="3656806"/>
            <a:ext cx="6096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5400000">
            <a:off x="1753394" y="3656806"/>
            <a:ext cx="6096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057400" y="53340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“Result”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5400000">
            <a:off x="3505994" y="4876006"/>
            <a:ext cx="6096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>
            <a:off x="4572000" y="4572000"/>
            <a:ext cx="7620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2286000" y="4572000"/>
            <a:ext cx="7620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16002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“worker”</a:t>
            </a: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33528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r>
              <a:rPr lang="en-US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“worker”</a:t>
            </a: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50292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r>
              <a:rPr lang="en-US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“worker”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148388" y="1752600"/>
            <a:ext cx="12426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Partition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096000" y="5176838"/>
            <a:ext cx="13115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</a:t>
            </a: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5400000">
            <a:off x="6414294" y="2704306"/>
            <a:ext cx="839788" cy="31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rot="5400000">
            <a:off x="6415088" y="4760913"/>
            <a:ext cx="839787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21732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9" grpId="0" animBg="1"/>
      <p:bldP spid="30" grpId="0" animBg="1"/>
      <p:bldP spid="31" grpId="0" animBg="1"/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51720" y="2780928"/>
            <a:ext cx="488838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Locality-Sensitive Hashing</a:t>
            </a:r>
            <a:endParaRPr lang="en-US" altLang="zh-CN" sz="4800" b="1" dirty="0"/>
          </a:p>
          <a:p>
            <a:r>
              <a:rPr lang="en-US" altLang="zh-CN" sz="4800" b="1" dirty="0"/>
              <a:t>Find Similar Items 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4028672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It’s a bit more complex…</a:t>
            </a:r>
          </a:p>
        </p:txBody>
      </p:sp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5053553" y="2188924"/>
            <a:ext cx="1428016" cy="1630352"/>
            <a:chOff x="2667000" y="1524000"/>
            <a:chExt cx="1965776" cy="2243274"/>
          </a:xfrm>
        </p:grpSpPr>
        <p:cxnSp>
          <p:nvCxnSpPr>
            <p:cNvPr id="16472" name="Straight Arrow Connector 4"/>
            <p:cNvCxnSpPr>
              <a:cxnSpLocks noChangeShapeType="1"/>
            </p:cNvCxnSpPr>
            <p:nvPr/>
          </p:nvCxnSpPr>
          <p:spPr bwMode="auto">
            <a:xfrm rot="5400000">
              <a:off x="2134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6473" name="TextBox 9"/>
            <p:cNvSpPr txBox="1">
              <a:spLocks noChangeArrowheads="1"/>
            </p:cNvSpPr>
            <p:nvPr/>
          </p:nvSpPr>
          <p:spPr bwMode="auto">
            <a:xfrm>
              <a:off x="2682875" y="1524000"/>
              <a:ext cx="1695156" cy="381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 Passing</a:t>
              </a:r>
            </a:p>
          </p:txBody>
        </p:sp>
        <p:sp>
          <p:nvSpPr>
            <p:cNvPr id="16474" name="TextBox 10"/>
            <p:cNvSpPr txBox="1">
              <a:spLocks noChangeArrowheads="1"/>
            </p:cNvSpPr>
            <p:nvPr/>
          </p:nvSpPr>
          <p:spPr bwMode="auto">
            <a:xfrm>
              <a:off x="2667000" y="3386139"/>
              <a:ext cx="441774" cy="381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16475" name="Straight Arrow Connector 11"/>
            <p:cNvCxnSpPr>
              <a:cxnSpLocks noChangeShapeType="1"/>
            </p:cNvCxnSpPr>
            <p:nvPr/>
          </p:nvCxnSpPr>
          <p:spPr bwMode="auto">
            <a:xfrm rot="5400000">
              <a:off x="2515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6476" name="TextBox 12"/>
            <p:cNvSpPr txBox="1">
              <a:spLocks noChangeArrowheads="1"/>
            </p:cNvSpPr>
            <p:nvPr/>
          </p:nvSpPr>
          <p:spPr bwMode="auto">
            <a:xfrm>
              <a:off x="3048000" y="3386139"/>
              <a:ext cx="441774" cy="381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cxnSp>
          <p:nvCxnSpPr>
            <p:cNvPr id="16477" name="Straight Arrow Connector 13"/>
            <p:cNvCxnSpPr>
              <a:cxnSpLocks noChangeShapeType="1"/>
            </p:cNvCxnSpPr>
            <p:nvPr/>
          </p:nvCxnSpPr>
          <p:spPr bwMode="auto">
            <a:xfrm rot="5400000">
              <a:off x="2896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6478" name="TextBox 14"/>
            <p:cNvSpPr txBox="1">
              <a:spLocks noChangeArrowheads="1"/>
            </p:cNvSpPr>
            <p:nvPr/>
          </p:nvSpPr>
          <p:spPr bwMode="auto">
            <a:xfrm>
              <a:off x="3428999" y="3386139"/>
              <a:ext cx="441774" cy="381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cxnSp>
          <p:nvCxnSpPr>
            <p:cNvPr id="16479" name="Straight Arrow Connector 15"/>
            <p:cNvCxnSpPr>
              <a:cxnSpLocks noChangeShapeType="1"/>
            </p:cNvCxnSpPr>
            <p:nvPr/>
          </p:nvCxnSpPr>
          <p:spPr bwMode="auto">
            <a:xfrm rot="5400000">
              <a:off x="3277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6480" name="TextBox 16"/>
            <p:cNvSpPr txBox="1">
              <a:spLocks noChangeArrowheads="1"/>
            </p:cNvSpPr>
            <p:nvPr/>
          </p:nvSpPr>
          <p:spPr bwMode="auto">
            <a:xfrm>
              <a:off x="3810001" y="3386139"/>
              <a:ext cx="441774" cy="381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cxnSp>
          <p:nvCxnSpPr>
            <p:cNvPr id="16481" name="Straight Arrow Connector 17"/>
            <p:cNvCxnSpPr>
              <a:cxnSpLocks noChangeShapeType="1"/>
            </p:cNvCxnSpPr>
            <p:nvPr/>
          </p:nvCxnSpPr>
          <p:spPr bwMode="auto">
            <a:xfrm rot="5400000">
              <a:off x="3658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6482" name="TextBox 18"/>
            <p:cNvSpPr txBox="1">
              <a:spLocks noChangeArrowheads="1"/>
            </p:cNvSpPr>
            <p:nvPr/>
          </p:nvSpPr>
          <p:spPr bwMode="auto">
            <a:xfrm>
              <a:off x="4191002" y="3386139"/>
              <a:ext cx="441774" cy="381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cxnSp>
          <p:nvCxnSpPr>
            <p:cNvPr id="16483" name="Straight Arrow Connector 43"/>
            <p:cNvCxnSpPr>
              <a:cxnSpLocks noChangeShapeType="1"/>
            </p:cNvCxnSpPr>
            <p:nvPr/>
          </p:nvCxnSpPr>
          <p:spPr bwMode="auto">
            <a:xfrm>
              <a:off x="2835275" y="1981200"/>
              <a:ext cx="381000" cy="76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84" name="Straight Arrow Connector 48"/>
            <p:cNvCxnSpPr>
              <a:cxnSpLocks noChangeShapeType="1"/>
            </p:cNvCxnSpPr>
            <p:nvPr/>
          </p:nvCxnSpPr>
          <p:spPr bwMode="auto">
            <a:xfrm rot="10800000" flipV="1">
              <a:off x="3216275" y="2057400"/>
              <a:ext cx="1143000" cy="2286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85" name="Straight Arrow Connector 58"/>
            <p:cNvCxnSpPr>
              <a:cxnSpLocks noChangeShapeType="1"/>
            </p:cNvCxnSpPr>
            <p:nvPr/>
          </p:nvCxnSpPr>
          <p:spPr bwMode="auto">
            <a:xfrm>
              <a:off x="3597275" y="2362200"/>
              <a:ext cx="381000" cy="76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86" name="Straight Arrow Connector 59"/>
            <p:cNvCxnSpPr>
              <a:cxnSpLocks noChangeShapeType="1"/>
            </p:cNvCxnSpPr>
            <p:nvPr/>
          </p:nvCxnSpPr>
          <p:spPr bwMode="auto">
            <a:xfrm flipH="1">
              <a:off x="3978275" y="2590800"/>
              <a:ext cx="381000" cy="76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87" name="Straight Arrow Connector 60"/>
            <p:cNvCxnSpPr>
              <a:cxnSpLocks noChangeShapeType="1"/>
            </p:cNvCxnSpPr>
            <p:nvPr/>
          </p:nvCxnSpPr>
          <p:spPr bwMode="auto">
            <a:xfrm rot="10800000" flipV="1">
              <a:off x="3597275" y="2819400"/>
              <a:ext cx="762000" cy="152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88" name="Straight Arrow Connector 62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438400"/>
              <a:ext cx="762000" cy="152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89" name="Straight Arrow Connector 63"/>
            <p:cNvCxnSpPr>
              <a:cxnSpLocks noChangeShapeType="1"/>
            </p:cNvCxnSpPr>
            <p:nvPr/>
          </p:nvCxnSpPr>
          <p:spPr bwMode="auto">
            <a:xfrm flipH="1">
              <a:off x="2835275" y="2667000"/>
              <a:ext cx="381000" cy="76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90" name="Straight Arrow Connector 64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971800"/>
              <a:ext cx="762000" cy="152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42"/>
          <p:cNvGrpSpPr>
            <a:grpSpLocks/>
          </p:cNvGrpSpPr>
          <p:nvPr/>
        </p:nvGrpSpPr>
        <p:grpSpPr bwMode="auto">
          <a:xfrm>
            <a:off x="6577553" y="2188924"/>
            <a:ext cx="2005012" cy="1630352"/>
            <a:chOff x="5181600" y="1524000"/>
            <a:chExt cx="2759075" cy="2243274"/>
          </a:xfrm>
        </p:grpSpPr>
        <p:cxnSp>
          <p:nvCxnSpPr>
            <p:cNvPr id="16453" name="Straight Arrow Connector 30"/>
            <p:cNvCxnSpPr>
              <a:cxnSpLocks noChangeShapeType="1"/>
            </p:cNvCxnSpPr>
            <p:nvPr/>
          </p:nvCxnSpPr>
          <p:spPr bwMode="auto">
            <a:xfrm rot="5400000">
              <a:off x="4648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6454" name="TextBox 31"/>
            <p:cNvSpPr txBox="1">
              <a:spLocks noChangeArrowheads="1"/>
            </p:cNvSpPr>
            <p:nvPr/>
          </p:nvSpPr>
          <p:spPr bwMode="auto">
            <a:xfrm>
              <a:off x="5273675" y="1524000"/>
              <a:ext cx="1626171" cy="381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Shared Memory</a:t>
              </a:r>
            </a:p>
          </p:txBody>
        </p:sp>
        <p:sp>
          <p:nvSpPr>
            <p:cNvPr id="16455" name="TextBox 32"/>
            <p:cNvSpPr txBox="1">
              <a:spLocks noChangeArrowheads="1"/>
            </p:cNvSpPr>
            <p:nvPr/>
          </p:nvSpPr>
          <p:spPr bwMode="auto">
            <a:xfrm>
              <a:off x="5181600" y="3386139"/>
              <a:ext cx="441617" cy="381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16456" name="Straight Arrow Connector 33"/>
            <p:cNvCxnSpPr>
              <a:cxnSpLocks noChangeShapeType="1"/>
            </p:cNvCxnSpPr>
            <p:nvPr/>
          </p:nvCxnSpPr>
          <p:spPr bwMode="auto">
            <a:xfrm rot="5400000">
              <a:off x="5029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6457" name="TextBox 34"/>
            <p:cNvSpPr txBox="1">
              <a:spLocks noChangeArrowheads="1"/>
            </p:cNvSpPr>
            <p:nvPr/>
          </p:nvSpPr>
          <p:spPr bwMode="auto">
            <a:xfrm>
              <a:off x="5562601" y="3386139"/>
              <a:ext cx="441617" cy="381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cxnSp>
          <p:nvCxnSpPr>
            <p:cNvPr id="16458" name="Straight Arrow Connector 35"/>
            <p:cNvCxnSpPr>
              <a:cxnSpLocks noChangeShapeType="1"/>
            </p:cNvCxnSpPr>
            <p:nvPr/>
          </p:nvCxnSpPr>
          <p:spPr bwMode="auto">
            <a:xfrm rot="5400000">
              <a:off x="5410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6459" name="TextBox 36"/>
            <p:cNvSpPr txBox="1">
              <a:spLocks noChangeArrowheads="1"/>
            </p:cNvSpPr>
            <p:nvPr/>
          </p:nvSpPr>
          <p:spPr bwMode="auto">
            <a:xfrm>
              <a:off x="5943601" y="3386139"/>
              <a:ext cx="441617" cy="381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cxnSp>
          <p:nvCxnSpPr>
            <p:cNvPr id="16460" name="Straight Arrow Connector 37"/>
            <p:cNvCxnSpPr>
              <a:cxnSpLocks noChangeShapeType="1"/>
            </p:cNvCxnSpPr>
            <p:nvPr/>
          </p:nvCxnSpPr>
          <p:spPr bwMode="auto">
            <a:xfrm rot="5400000">
              <a:off x="5791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6461" name="TextBox 38"/>
            <p:cNvSpPr txBox="1">
              <a:spLocks noChangeArrowheads="1"/>
            </p:cNvSpPr>
            <p:nvPr/>
          </p:nvSpPr>
          <p:spPr bwMode="auto">
            <a:xfrm>
              <a:off x="6324599" y="3386139"/>
              <a:ext cx="441617" cy="381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cxnSp>
          <p:nvCxnSpPr>
            <p:cNvPr id="16462" name="Straight Arrow Connector 39"/>
            <p:cNvCxnSpPr>
              <a:cxnSpLocks noChangeShapeType="1"/>
            </p:cNvCxnSpPr>
            <p:nvPr/>
          </p:nvCxnSpPr>
          <p:spPr bwMode="auto">
            <a:xfrm rot="5400000">
              <a:off x="6172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6463" name="TextBox 40"/>
            <p:cNvSpPr txBox="1">
              <a:spLocks noChangeArrowheads="1"/>
            </p:cNvSpPr>
            <p:nvPr/>
          </p:nvSpPr>
          <p:spPr bwMode="auto">
            <a:xfrm>
              <a:off x="6705599" y="3386139"/>
              <a:ext cx="441617" cy="381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6464" name="Rectangle 41"/>
            <p:cNvSpPr>
              <a:spLocks noChangeArrowheads="1"/>
            </p:cNvSpPr>
            <p:nvPr/>
          </p:nvSpPr>
          <p:spPr bwMode="auto">
            <a:xfrm>
              <a:off x="7331075" y="1905000"/>
              <a:ext cx="609600" cy="15240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 defTabSz="457200"/>
              <a:endPara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465" name="Straight Arrow Connector 65"/>
            <p:cNvCxnSpPr>
              <a:cxnSpLocks noChangeShapeType="1"/>
            </p:cNvCxnSpPr>
            <p:nvPr/>
          </p:nvCxnSpPr>
          <p:spPr bwMode="auto">
            <a:xfrm>
              <a:off x="5349875" y="2133600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66" name="Straight Arrow Connector 67"/>
            <p:cNvCxnSpPr>
              <a:cxnSpLocks noChangeShapeType="1"/>
            </p:cNvCxnSpPr>
            <p:nvPr/>
          </p:nvCxnSpPr>
          <p:spPr bwMode="auto">
            <a:xfrm>
              <a:off x="6111875" y="2286000"/>
              <a:ext cx="1219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67" name="Straight Arrow Connector 69"/>
            <p:cNvCxnSpPr>
              <a:cxnSpLocks noChangeShapeType="1"/>
            </p:cNvCxnSpPr>
            <p:nvPr/>
          </p:nvCxnSpPr>
          <p:spPr bwMode="auto">
            <a:xfrm rot="10800000">
              <a:off x="5730875" y="2438400"/>
              <a:ext cx="1600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68" name="Straight Arrow Connector 71"/>
            <p:cNvCxnSpPr>
              <a:cxnSpLocks noChangeShapeType="1"/>
            </p:cNvCxnSpPr>
            <p:nvPr/>
          </p:nvCxnSpPr>
          <p:spPr bwMode="auto">
            <a:xfrm rot="10800000">
              <a:off x="6492875" y="2667000"/>
              <a:ext cx="838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69" name="Straight Arrow Connector 74"/>
            <p:cNvCxnSpPr>
              <a:cxnSpLocks noChangeShapeType="1"/>
            </p:cNvCxnSpPr>
            <p:nvPr/>
          </p:nvCxnSpPr>
          <p:spPr bwMode="auto">
            <a:xfrm rot="10800000" flipH="1">
              <a:off x="6492875" y="2817813"/>
              <a:ext cx="838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70" name="Straight Arrow Connector 76"/>
            <p:cNvCxnSpPr>
              <a:cxnSpLocks noChangeShapeType="1"/>
            </p:cNvCxnSpPr>
            <p:nvPr/>
          </p:nvCxnSpPr>
          <p:spPr bwMode="auto">
            <a:xfrm flipH="1">
              <a:off x="5349875" y="2971800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471" name="TextBox 77"/>
            <p:cNvSpPr txBox="1">
              <a:spLocks noChangeArrowheads="1"/>
            </p:cNvSpPr>
            <p:nvPr/>
          </p:nvSpPr>
          <p:spPr bwMode="auto">
            <a:xfrm rot="-5400000">
              <a:off x="6856413" y="2476425"/>
              <a:ext cx="152400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457200"/>
              <a:r>
                <a:rPr lang="en-US" sz="1200" dirty="0">
                  <a:solidFill>
                    <a:srgbClr val="7C8F9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Memory</a:t>
              </a:r>
            </a:p>
          </p:txBody>
        </p:sp>
      </p:grp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772565" y="1850786"/>
            <a:ext cx="3065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programming models</a:t>
            </a: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543965" y="4212986"/>
            <a:ext cx="33352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programming constructs</a:t>
            </a: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747165" y="4476511"/>
            <a:ext cx="35525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mutexes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conditional variables, barriers, …</a:t>
            </a:r>
          </a:p>
          <a:p>
            <a:pPr defTabSz="457200"/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masters/slaves, producers/consumers, work queues, …</a:t>
            </a: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57765" y="1704736"/>
            <a:ext cx="19992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Fundamental issues</a:t>
            </a: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810165" y="1966674"/>
            <a:ext cx="34290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/>
            <a:r>
              <a:rPr lang="en-US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scheduling, data distribution, synchronization, inter-process communication, robustness, fault tolerance, …</a:t>
            </a: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1800765" y="4822586"/>
            <a:ext cx="19607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problems</a:t>
            </a: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1953165" y="5084524"/>
            <a:ext cx="388119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livelock, deadlock, data starvation, priority inversion…</a:t>
            </a:r>
          </a:p>
          <a:p>
            <a:pPr defTabSz="457200"/>
            <a:r>
              <a:rPr lang="en-US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dining philosophers, sleeping barbers, cigarette smokers, …</a:t>
            </a: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657765" y="3685936"/>
            <a:ext cx="20120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Architectural issues</a:t>
            </a: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810165" y="3947874"/>
            <a:ext cx="28194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/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Flynn’s taxonomy (SIMD, MIMD, etc.),</a:t>
            </a:r>
            <a:b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typology, bisection bandwidth</a:t>
            </a:r>
            <a:b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UMA vs. NUMA, cache coherence </a:t>
            </a:r>
          </a:p>
        </p:txBody>
      </p:sp>
      <p:sp>
        <p:nvSpPr>
          <p:cNvPr id="236" name="TextBox 235"/>
          <p:cNvSpPr txBox="1">
            <a:spLocks noChangeArrowheads="1"/>
          </p:cNvSpPr>
          <p:nvPr/>
        </p:nvSpPr>
        <p:spPr bwMode="auto">
          <a:xfrm>
            <a:off x="243864" y="5876416"/>
            <a:ext cx="860020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457200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reality: programmer shoulders the burden of managing concurrency…</a:t>
            </a:r>
          </a:p>
        </p:txBody>
      </p:sp>
      <p:grpSp>
        <p:nvGrpSpPr>
          <p:cNvPr id="163" name="Group 162"/>
          <p:cNvGrpSpPr/>
          <p:nvPr/>
        </p:nvGrpSpPr>
        <p:grpSpPr>
          <a:xfrm>
            <a:off x="2638965" y="2688986"/>
            <a:ext cx="1828800" cy="1295400"/>
            <a:chOff x="1524000" y="1752600"/>
            <a:chExt cx="5638800" cy="3848101"/>
          </a:xfrm>
        </p:grpSpPr>
        <p:cxnSp>
          <p:nvCxnSpPr>
            <p:cNvPr id="164" name="Straight Arrow Connector 163"/>
            <p:cNvCxnSpPr>
              <a:cxnSpLocks noChangeShapeType="1"/>
              <a:stCxn id="166" idx="3"/>
            </p:cNvCxnSpPr>
            <p:nvPr/>
          </p:nvCxnSpPr>
          <p:spPr bwMode="auto">
            <a:xfrm>
              <a:off x="5029200" y="3429000"/>
              <a:ext cx="2133600" cy="1588"/>
            </a:xfrm>
            <a:prstGeom prst="straightConnector1">
              <a:avLst/>
            </a:prstGeom>
            <a:noFill/>
            <a:ln w="1587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5" name="Straight Arrow Connector 164"/>
            <p:cNvCxnSpPr>
              <a:cxnSpLocks noChangeShapeType="1"/>
              <a:endCxn id="166" idx="1"/>
            </p:cNvCxnSpPr>
            <p:nvPr/>
          </p:nvCxnSpPr>
          <p:spPr bwMode="auto">
            <a:xfrm>
              <a:off x="1524000" y="3429000"/>
              <a:ext cx="2590800" cy="1588"/>
            </a:xfrm>
            <a:prstGeom prst="straightConnector1">
              <a:avLst/>
            </a:prstGeom>
            <a:noFill/>
            <a:ln w="1587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6" name="Rounded Rectangle 165"/>
            <p:cNvSpPr>
              <a:spLocks noChangeArrowheads="1"/>
            </p:cNvSpPr>
            <p:nvPr/>
          </p:nvSpPr>
          <p:spPr bwMode="auto">
            <a:xfrm>
              <a:off x="4114800" y="1752600"/>
              <a:ext cx="914400" cy="33528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Rectangle 166"/>
            <p:cNvSpPr>
              <a:spLocks noChangeArrowheads="1"/>
            </p:cNvSpPr>
            <p:nvPr/>
          </p:nvSpPr>
          <p:spPr bwMode="auto">
            <a:xfrm>
              <a:off x="2362200" y="2057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8" name="Straight Arrow Connector 14"/>
            <p:cNvCxnSpPr>
              <a:cxnSpLocks noChangeShapeType="1"/>
            </p:cNvCxnSpPr>
            <p:nvPr/>
          </p:nvCxnSpPr>
          <p:spPr bwMode="auto">
            <a:xfrm rot="5400000" flipH="1" flipV="1">
              <a:off x="4324351" y="5351463"/>
              <a:ext cx="495300" cy="3175"/>
            </a:xfrm>
            <a:prstGeom prst="straightConnector1">
              <a:avLst/>
            </a:prstGeom>
            <a:noFill/>
            <a:ln w="1587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9" name="Rectangle 16"/>
            <p:cNvSpPr>
              <a:spLocks noChangeArrowheads="1"/>
            </p:cNvSpPr>
            <p:nvPr/>
          </p:nvSpPr>
          <p:spPr bwMode="auto">
            <a:xfrm>
              <a:off x="3429000" y="2057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Rectangle 17"/>
            <p:cNvSpPr>
              <a:spLocks noChangeArrowheads="1"/>
            </p:cNvSpPr>
            <p:nvPr/>
          </p:nvSpPr>
          <p:spPr bwMode="auto">
            <a:xfrm>
              <a:off x="2895600" y="2057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Rectangle 19"/>
            <p:cNvSpPr>
              <a:spLocks noChangeArrowheads="1"/>
            </p:cNvSpPr>
            <p:nvPr/>
          </p:nvSpPr>
          <p:spPr bwMode="auto">
            <a:xfrm>
              <a:off x="5257800" y="2057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Rectangle 20"/>
            <p:cNvSpPr>
              <a:spLocks noChangeArrowheads="1"/>
            </p:cNvSpPr>
            <p:nvPr/>
          </p:nvSpPr>
          <p:spPr bwMode="auto">
            <a:xfrm>
              <a:off x="5791200" y="2057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" name="Rectangle 21"/>
            <p:cNvSpPr>
              <a:spLocks noChangeArrowheads="1"/>
            </p:cNvSpPr>
            <p:nvPr/>
          </p:nvSpPr>
          <p:spPr bwMode="auto">
            <a:xfrm>
              <a:off x="6324600" y="2057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Rectangle 23"/>
            <p:cNvSpPr>
              <a:spLocks noChangeArrowheads="1"/>
            </p:cNvSpPr>
            <p:nvPr/>
          </p:nvSpPr>
          <p:spPr bwMode="auto">
            <a:xfrm>
              <a:off x="2362200" y="2438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5" name="Rectangle 24"/>
            <p:cNvSpPr>
              <a:spLocks noChangeArrowheads="1"/>
            </p:cNvSpPr>
            <p:nvPr/>
          </p:nvSpPr>
          <p:spPr bwMode="auto">
            <a:xfrm>
              <a:off x="2362200" y="2819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6" name="Rectangle 25"/>
            <p:cNvSpPr>
              <a:spLocks noChangeArrowheads="1"/>
            </p:cNvSpPr>
            <p:nvPr/>
          </p:nvSpPr>
          <p:spPr bwMode="auto">
            <a:xfrm>
              <a:off x="2362200" y="3200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Rectangle 26"/>
            <p:cNvSpPr>
              <a:spLocks noChangeArrowheads="1"/>
            </p:cNvSpPr>
            <p:nvPr/>
          </p:nvSpPr>
          <p:spPr bwMode="auto">
            <a:xfrm>
              <a:off x="2362200" y="3581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" name="Rectangle 27"/>
            <p:cNvSpPr>
              <a:spLocks noChangeArrowheads="1"/>
            </p:cNvSpPr>
            <p:nvPr/>
          </p:nvSpPr>
          <p:spPr bwMode="auto">
            <a:xfrm>
              <a:off x="2362200" y="3962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Rectangle 28"/>
            <p:cNvSpPr>
              <a:spLocks noChangeArrowheads="1"/>
            </p:cNvSpPr>
            <p:nvPr/>
          </p:nvSpPr>
          <p:spPr bwMode="auto">
            <a:xfrm>
              <a:off x="2362200" y="4343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i="1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0" name="Rectangle 29"/>
            <p:cNvSpPr>
              <a:spLocks noChangeArrowheads="1"/>
            </p:cNvSpPr>
            <p:nvPr/>
          </p:nvSpPr>
          <p:spPr bwMode="auto">
            <a:xfrm>
              <a:off x="2895600" y="2438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1" name="Rectangle 30"/>
            <p:cNvSpPr>
              <a:spLocks noChangeArrowheads="1"/>
            </p:cNvSpPr>
            <p:nvPr/>
          </p:nvSpPr>
          <p:spPr bwMode="auto">
            <a:xfrm>
              <a:off x="2895600" y="2819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Rectangle 31"/>
            <p:cNvSpPr>
              <a:spLocks noChangeArrowheads="1"/>
            </p:cNvSpPr>
            <p:nvPr/>
          </p:nvSpPr>
          <p:spPr bwMode="auto">
            <a:xfrm>
              <a:off x="2895600" y="3200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3" name="Rectangle 32"/>
            <p:cNvSpPr>
              <a:spLocks noChangeArrowheads="1"/>
            </p:cNvSpPr>
            <p:nvPr/>
          </p:nvSpPr>
          <p:spPr bwMode="auto">
            <a:xfrm>
              <a:off x="2895600" y="3581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" name="Rectangle 33"/>
            <p:cNvSpPr>
              <a:spLocks noChangeArrowheads="1"/>
            </p:cNvSpPr>
            <p:nvPr/>
          </p:nvSpPr>
          <p:spPr bwMode="auto">
            <a:xfrm>
              <a:off x="2895600" y="3962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Rectangle 34"/>
            <p:cNvSpPr>
              <a:spLocks noChangeArrowheads="1"/>
            </p:cNvSpPr>
            <p:nvPr/>
          </p:nvSpPr>
          <p:spPr bwMode="auto">
            <a:xfrm>
              <a:off x="2895600" y="4343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i="1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" name="Rectangle 35"/>
            <p:cNvSpPr>
              <a:spLocks noChangeArrowheads="1"/>
            </p:cNvSpPr>
            <p:nvPr/>
          </p:nvSpPr>
          <p:spPr bwMode="auto">
            <a:xfrm>
              <a:off x="3429000" y="2438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7" name="Rectangle 36"/>
            <p:cNvSpPr>
              <a:spLocks noChangeArrowheads="1"/>
            </p:cNvSpPr>
            <p:nvPr/>
          </p:nvSpPr>
          <p:spPr bwMode="auto">
            <a:xfrm>
              <a:off x="3429000" y="2819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" name="Rectangle 37"/>
            <p:cNvSpPr>
              <a:spLocks noChangeArrowheads="1"/>
            </p:cNvSpPr>
            <p:nvPr/>
          </p:nvSpPr>
          <p:spPr bwMode="auto">
            <a:xfrm>
              <a:off x="3429000" y="3200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Rectangle 38"/>
            <p:cNvSpPr>
              <a:spLocks noChangeArrowheads="1"/>
            </p:cNvSpPr>
            <p:nvPr/>
          </p:nvSpPr>
          <p:spPr bwMode="auto">
            <a:xfrm>
              <a:off x="3429000" y="3581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" name="Rectangle 39"/>
            <p:cNvSpPr>
              <a:spLocks noChangeArrowheads="1"/>
            </p:cNvSpPr>
            <p:nvPr/>
          </p:nvSpPr>
          <p:spPr bwMode="auto">
            <a:xfrm>
              <a:off x="3429000" y="3962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Rectangle 40"/>
            <p:cNvSpPr>
              <a:spLocks noChangeArrowheads="1"/>
            </p:cNvSpPr>
            <p:nvPr/>
          </p:nvSpPr>
          <p:spPr bwMode="auto">
            <a:xfrm>
              <a:off x="3429000" y="4343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i="1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" name="Rectangle 41"/>
            <p:cNvSpPr>
              <a:spLocks noChangeArrowheads="1"/>
            </p:cNvSpPr>
            <p:nvPr/>
          </p:nvSpPr>
          <p:spPr bwMode="auto">
            <a:xfrm>
              <a:off x="5257800" y="2438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Rectangle 42"/>
            <p:cNvSpPr>
              <a:spLocks noChangeArrowheads="1"/>
            </p:cNvSpPr>
            <p:nvPr/>
          </p:nvSpPr>
          <p:spPr bwMode="auto">
            <a:xfrm>
              <a:off x="5257800" y="2819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" name="Rectangle 43"/>
            <p:cNvSpPr>
              <a:spLocks noChangeArrowheads="1"/>
            </p:cNvSpPr>
            <p:nvPr/>
          </p:nvSpPr>
          <p:spPr bwMode="auto">
            <a:xfrm>
              <a:off x="5257800" y="3200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" name="Rectangle 44"/>
            <p:cNvSpPr>
              <a:spLocks noChangeArrowheads="1"/>
            </p:cNvSpPr>
            <p:nvPr/>
          </p:nvSpPr>
          <p:spPr bwMode="auto">
            <a:xfrm>
              <a:off x="5257800" y="3581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" name="Rectangle 45"/>
            <p:cNvSpPr>
              <a:spLocks noChangeArrowheads="1"/>
            </p:cNvSpPr>
            <p:nvPr/>
          </p:nvSpPr>
          <p:spPr bwMode="auto">
            <a:xfrm>
              <a:off x="5257800" y="3962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Rectangle 46"/>
            <p:cNvSpPr>
              <a:spLocks noChangeArrowheads="1"/>
            </p:cNvSpPr>
            <p:nvPr/>
          </p:nvSpPr>
          <p:spPr bwMode="auto">
            <a:xfrm>
              <a:off x="5257800" y="4343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i="1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" name="Rectangle 47"/>
            <p:cNvSpPr>
              <a:spLocks noChangeArrowheads="1"/>
            </p:cNvSpPr>
            <p:nvPr/>
          </p:nvSpPr>
          <p:spPr bwMode="auto">
            <a:xfrm>
              <a:off x="5791200" y="2438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Rectangle 48"/>
            <p:cNvSpPr>
              <a:spLocks noChangeArrowheads="1"/>
            </p:cNvSpPr>
            <p:nvPr/>
          </p:nvSpPr>
          <p:spPr bwMode="auto">
            <a:xfrm>
              <a:off x="5791200" y="2819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Rectangle 49"/>
            <p:cNvSpPr>
              <a:spLocks noChangeArrowheads="1"/>
            </p:cNvSpPr>
            <p:nvPr/>
          </p:nvSpPr>
          <p:spPr bwMode="auto">
            <a:xfrm>
              <a:off x="5791200" y="3200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Rectangle 50"/>
            <p:cNvSpPr>
              <a:spLocks noChangeArrowheads="1"/>
            </p:cNvSpPr>
            <p:nvPr/>
          </p:nvSpPr>
          <p:spPr bwMode="auto">
            <a:xfrm>
              <a:off x="5791200" y="3581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Rectangle 51"/>
            <p:cNvSpPr>
              <a:spLocks noChangeArrowheads="1"/>
            </p:cNvSpPr>
            <p:nvPr/>
          </p:nvSpPr>
          <p:spPr bwMode="auto">
            <a:xfrm>
              <a:off x="5791200" y="3962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" name="Rectangle 52"/>
            <p:cNvSpPr>
              <a:spLocks noChangeArrowheads="1"/>
            </p:cNvSpPr>
            <p:nvPr/>
          </p:nvSpPr>
          <p:spPr bwMode="auto">
            <a:xfrm>
              <a:off x="5791200" y="4343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i="1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" name="Rectangle 53"/>
            <p:cNvSpPr>
              <a:spLocks noChangeArrowheads="1"/>
            </p:cNvSpPr>
            <p:nvPr/>
          </p:nvSpPr>
          <p:spPr bwMode="auto">
            <a:xfrm>
              <a:off x="6324600" y="2438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Rectangle 54"/>
            <p:cNvSpPr>
              <a:spLocks noChangeArrowheads="1"/>
            </p:cNvSpPr>
            <p:nvPr/>
          </p:nvSpPr>
          <p:spPr bwMode="auto">
            <a:xfrm>
              <a:off x="6324600" y="2819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Rectangle 55"/>
            <p:cNvSpPr>
              <a:spLocks noChangeArrowheads="1"/>
            </p:cNvSpPr>
            <p:nvPr/>
          </p:nvSpPr>
          <p:spPr bwMode="auto">
            <a:xfrm>
              <a:off x="6324600" y="3200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Rectangle 56"/>
            <p:cNvSpPr>
              <a:spLocks noChangeArrowheads="1"/>
            </p:cNvSpPr>
            <p:nvPr/>
          </p:nvSpPr>
          <p:spPr bwMode="auto">
            <a:xfrm>
              <a:off x="6324600" y="3581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Rectangle 57"/>
            <p:cNvSpPr>
              <a:spLocks noChangeArrowheads="1"/>
            </p:cNvSpPr>
            <p:nvPr/>
          </p:nvSpPr>
          <p:spPr bwMode="auto">
            <a:xfrm>
              <a:off x="6324600" y="3962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Rectangle 58"/>
            <p:cNvSpPr>
              <a:spLocks noChangeArrowheads="1"/>
            </p:cNvSpPr>
            <p:nvPr/>
          </p:nvSpPr>
          <p:spPr bwMode="auto">
            <a:xfrm>
              <a:off x="6324600" y="4343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i="1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Rectangle 65"/>
            <p:cNvSpPr>
              <a:spLocks noChangeArrowheads="1"/>
            </p:cNvSpPr>
            <p:nvPr/>
          </p:nvSpPr>
          <p:spPr bwMode="auto">
            <a:xfrm>
              <a:off x="4343400" y="2438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Rectangle 66"/>
            <p:cNvSpPr>
              <a:spLocks noChangeArrowheads="1"/>
            </p:cNvSpPr>
            <p:nvPr/>
          </p:nvSpPr>
          <p:spPr bwMode="auto">
            <a:xfrm>
              <a:off x="4343400" y="2819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Rectangle 67"/>
            <p:cNvSpPr>
              <a:spLocks noChangeArrowheads="1"/>
            </p:cNvSpPr>
            <p:nvPr/>
          </p:nvSpPr>
          <p:spPr bwMode="auto">
            <a:xfrm>
              <a:off x="4343400" y="3200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Rectangle 68"/>
            <p:cNvSpPr>
              <a:spLocks noChangeArrowheads="1"/>
            </p:cNvSpPr>
            <p:nvPr/>
          </p:nvSpPr>
          <p:spPr bwMode="auto">
            <a:xfrm>
              <a:off x="4343400" y="3581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" name="Rectangle 69"/>
            <p:cNvSpPr>
              <a:spLocks noChangeArrowheads="1"/>
            </p:cNvSpPr>
            <p:nvPr/>
          </p:nvSpPr>
          <p:spPr bwMode="auto">
            <a:xfrm>
              <a:off x="4343400" y="3962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5" name="Rectangle 70"/>
            <p:cNvSpPr>
              <a:spLocks noChangeArrowheads="1"/>
            </p:cNvSpPr>
            <p:nvPr/>
          </p:nvSpPr>
          <p:spPr bwMode="auto">
            <a:xfrm>
              <a:off x="4343400" y="4343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i="1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6" name="Rectangle 77"/>
            <p:cNvSpPr>
              <a:spLocks noChangeArrowheads="1"/>
            </p:cNvSpPr>
            <p:nvPr/>
          </p:nvSpPr>
          <p:spPr bwMode="auto">
            <a:xfrm>
              <a:off x="4343400" y="2057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362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23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 descr="deadloc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defTabSz="457200"/>
            <a:r>
              <a:rPr lang="en-US" sz="1000">
                <a:solidFill>
                  <a:srgbClr val="000000"/>
                </a:solidFill>
              </a:rPr>
              <a:t>Source: Ricardo Guimarães Herrmann</a:t>
            </a:r>
          </a:p>
        </p:txBody>
      </p:sp>
    </p:spTree>
    <p:extLst>
      <p:ext uri="{BB962C8B-B14F-4D97-AF65-F5344CB8AC3E}">
        <p14:creationId xmlns:p14="http://schemas.microsoft.com/office/powerpoint/2010/main" val="2845513382"/>
      </p:ext>
    </p:extLst>
  </p:cSld>
  <p:clrMapOvr>
    <a:masterClrMapping/>
  </p:clrMapOvr>
  <p:transition>
    <p:dissolv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Principles of 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424" y="1870205"/>
            <a:ext cx="8121798" cy="4195316"/>
          </a:xfrm>
        </p:spPr>
        <p:txBody>
          <a:bodyPr/>
          <a:lstStyle/>
          <a:p>
            <a:r>
              <a:rPr lang="en-US" b="1" dirty="0">
                <a:solidFill>
                  <a:srgbClr val="800000"/>
                </a:solidFill>
              </a:rPr>
              <a:t>Automatic parallelization &amp; distribution</a:t>
            </a:r>
          </a:p>
          <a:p>
            <a:pPr lvl="1"/>
            <a:r>
              <a:rPr lang="en-US" dirty="0"/>
              <a:t>Hidden from the end-user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800000"/>
                </a:solidFill>
              </a:rPr>
              <a:t>Fault tolerance and automatic recovery</a:t>
            </a:r>
          </a:p>
          <a:p>
            <a:pPr lvl="1"/>
            <a:r>
              <a:rPr lang="en-US" dirty="0"/>
              <a:t>Nodes/tasks will fail and will recover automatically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800000"/>
                </a:solidFill>
              </a:rPr>
              <a:t>Clean and simple programming abstraction</a:t>
            </a:r>
          </a:p>
          <a:p>
            <a:pPr lvl="1"/>
            <a:r>
              <a:rPr lang="en-US" dirty="0"/>
              <a:t>Users only provide two functions “map” and “reduce”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82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4423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672633"/>
            <a:ext cx="7345362" cy="1339850"/>
          </a:xfrm>
        </p:spPr>
        <p:txBody>
          <a:bodyPr/>
          <a:lstStyle/>
          <a:p>
            <a:r>
              <a:rPr lang="en-US" dirty="0"/>
              <a:t>Hadoop: How it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83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2470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Hadoop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1053699" name="Rectangle 3"/>
          <p:cNvSpPr>
            <a:spLocks noChangeArrowheads="1"/>
          </p:cNvSpPr>
          <p:nvPr/>
        </p:nvSpPr>
        <p:spPr bwMode="auto">
          <a:xfrm>
            <a:off x="9906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HBase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53700" name="Rectangle 4"/>
          <p:cNvSpPr>
            <a:spLocks noChangeArrowheads="1"/>
          </p:cNvSpPr>
          <p:nvPr/>
        </p:nvSpPr>
        <p:spPr bwMode="auto">
          <a:xfrm>
            <a:off x="9906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MapReduce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53701" name="Rectangle 5"/>
          <p:cNvSpPr>
            <a:spLocks noChangeArrowheads="1"/>
          </p:cNvSpPr>
          <p:nvPr/>
        </p:nvSpPr>
        <p:spPr bwMode="auto">
          <a:xfrm>
            <a:off x="990600" y="4724400"/>
            <a:ext cx="34290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53702" name="Rectangle 6"/>
          <p:cNvSpPr>
            <a:spLocks noChangeArrowheads="1"/>
          </p:cNvSpPr>
          <p:nvPr/>
        </p:nvSpPr>
        <p:spPr bwMode="auto">
          <a:xfrm>
            <a:off x="4419600" y="4724400"/>
            <a:ext cx="20574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Avro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53703" name="Rectangle 7"/>
          <p:cNvSpPr>
            <a:spLocks noChangeArrowheads="1"/>
          </p:cNvSpPr>
          <p:nvPr/>
        </p:nvSpPr>
        <p:spPr bwMode="auto">
          <a:xfrm>
            <a:off x="32004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HDFS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53704" name="Rectangle 8"/>
          <p:cNvSpPr>
            <a:spLocks noChangeArrowheads="1"/>
          </p:cNvSpPr>
          <p:nvPr/>
        </p:nvSpPr>
        <p:spPr bwMode="auto">
          <a:xfrm>
            <a:off x="5410200" y="3276600"/>
            <a:ext cx="1066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Zoo</a:t>
            </a:r>
          </a:p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Keeper</a:t>
            </a:r>
            <a:endParaRPr lang="en-US" altLang="zh-CN" sz="20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53705" name="Rectangle 9"/>
          <p:cNvSpPr>
            <a:spLocks noChangeArrowheads="1"/>
          </p:cNvSpPr>
          <p:nvPr/>
        </p:nvSpPr>
        <p:spPr bwMode="auto">
          <a:xfrm>
            <a:off x="37338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Hive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53706" name="Rectangle 10"/>
          <p:cNvSpPr>
            <a:spLocks noChangeArrowheads="1"/>
          </p:cNvSpPr>
          <p:nvPr/>
        </p:nvSpPr>
        <p:spPr bwMode="auto">
          <a:xfrm>
            <a:off x="23622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Pig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53707" name="Rectangle 11"/>
          <p:cNvSpPr>
            <a:spLocks noChangeArrowheads="1"/>
          </p:cNvSpPr>
          <p:nvPr/>
        </p:nvSpPr>
        <p:spPr bwMode="auto">
          <a:xfrm>
            <a:off x="51054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Chukwa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53708" name="Text Box 12"/>
          <p:cNvSpPr txBox="1">
            <a:spLocks noChangeArrowheads="1"/>
          </p:cNvSpPr>
          <p:nvPr/>
        </p:nvSpPr>
        <p:spPr bwMode="auto">
          <a:xfrm>
            <a:off x="496094" y="5157192"/>
            <a:ext cx="8153400" cy="1371600"/>
          </a:xfrm>
          <a:prstGeom prst="rect">
            <a:avLst/>
          </a:prstGeom>
          <a:gradFill rotWithShape="1">
            <a:gsLst>
              <a:gs pos="0">
                <a:srgbClr val="6699FF"/>
              </a:gs>
              <a:gs pos="100000">
                <a:srgbClr val="99CCFF"/>
              </a:gs>
            </a:gsLst>
            <a:lin ang="18900000" scaled="1"/>
          </a:gra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r>
              <a:rPr lang="en-US" altLang="ko-KR" sz="2400">
                <a:solidFill>
                  <a:srgbClr val="000000"/>
                </a:solidFill>
                <a:latin typeface="Verdana" pitchFamily="34" charset="0"/>
                <a:ea typeface="Gulim" pitchFamily="34" charset="-127"/>
              </a:rPr>
              <a:t>Hadoop’s s</a:t>
            </a:r>
            <a:r>
              <a:rPr lang="en-US" altLang="zh-CN" sz="2400">
                <a:solidFill>
                  <a:srgbClr val="000000"/>
                </a:solidFill>
                <a:latin typeface="Verdana" pitchFamily="34" charset="0"/>
                <a:ea typeface="宋体" pitchFamily="2" charset="-122"/>
              </a:rPr>
              <a:t>tated mission (Doug Cutting interview):</a:t>
            </a:r>
            <a:endParaRPr lang="en-US" altLang="ko-KR" sz="2400">
              <a:solidFill>
                <a:srgbClr val="000000"/>
              </a:solidFill>
              <a:latin typeface="Verdana" pitchFamily="34" charset="0"/>
              <a:ea typeface="Gulim" pitchFamily="34" charset="-127"/>
            </a:endParaRPr>
          </a:p>
          <a:p>
            <a:pPr defTabSz="457200"/>
            <a:endParaRPr lang="en-US" altLang="zh-CN" sz="1000">
              <a:solidFill>
                <a:srgbClr val="000000"/>
              </a:solidFill>
              <a:latin typeface="Verdana" pitchFamily="34" charset="0"/>
              <a:ea typeface="宋体" pitchFamily="2" charset="-122"/>
            </a:endParaRPr>
          </a:p>
          <a:p>
            <a:pPr defTabSz="457200"/>
            <a:r>
              <a:rPr lang="en-US" altLang="zh-CN" sz="2400">
                <a:solidFill>
                  <a:srgbClr val="000000"/>
                </a:solidFill>
                <a:latin typeface="Verdana" pitchFamily="34" charset="0"/>
                <a:ea typeface="宋体" pitchFamily="2" charset="-122"/>
              </a:rPr>
              <a:t>Commoditize infrastructure for web-scale,</a:t>
            </a:r>
            <a:endParaRPr lang="en-US" altLang="ko-KR" sz="2400">
              <a:solidFill>
                <a:srgbClr val="000000"/>
              </a:solidFill>
              <a:latin typeface="Verdana" pitchFamily="34" charset="0"/>
              <a:ea typeface="Gulim" pitchFamily="34" charset="-127"/>
            </a:endParaRPr>
          </a:p>
          <a:p>
            <a:pPr defTabSz="457200"/>
            <a:r>
              <a:rPr lang="en-US" altLang="zh-CN" sz="2400">
                <a:solidFill>
                  <a:srgbClr val="000000"/>
                </a:solidFill>
                <a:latin typeface="Verdana" pitchFamily="34" charset="0"/>
                <a:ea typeface="宋体" pitchFamily="2" charset="-122"/>
              </a:rPr>
              <a:t>data-intensive applications</a:t>
            </a:r>
          </a:p>
        </p:txBody>
      </p:sp>
    </p:spTree>
    <p:extLst>
      <p:ext uri="{BB962C8B-B14F-4D97-AF65-F5344CB8AC3E}">
        <p14:creationId xmlns:p14="http://schemas.microsoft.com/office/powerpoint/2010/main" val="108242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3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370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9906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MapReduce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2806" name="Rectangle 6"/>
          <p:cNvSpPr>
            <a:spLocks noChangeArrowheads="1"/>
          </p:cNvSpPr>
          <p:nvPr/>
        </p:nvSpPr>
        <p:spPr bwMode="auto">
          <a:xfrm>
            <a:off x="4419600" y="4724400"/>
            <a:ext cx="20574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Avro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2807" name="Rectangle 7"/>
          <p:cNvSpPr>
            <a:spLocks noChangeArrowheads="1"/>
          </p:cNvSpPr>
          <p:nvPr/>
        </p:nvSpPr>
        <p:spPr bwMode="auto">
          <a:xfrm>
            <a:off x="32004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HDFS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2813" name="Rectangle 13"/>
          <p:cNvSpPr>
            <a:spLocks noChangeArrowheads="1"/>
          </p:cNvSpPr>
          <p:nvPr/>
        </p:nvSpPr>
        <p:spPr bwMode="auto">
          <a:xfrm>
            <a:off x="831850" y="4572000"/>
            <a:ext cx="3733800" cy="15240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Hadoop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972803" name="Rectangle 3"/>
          <p:cNvSpPr>
            <a:spLocks noChangeArrowheads="1"/>
          </p:cNvSpPr>
          <p:nvPr/>
        </p:nvSpPr>
        <p:spPr bwMode="auto">
          <a:xfrm>
            <a:off x="9906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HBase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2805" name="Rectangle 5"/>
          <p:cNvSpPr>
            <a:spLocks noChangeArrowheads="1"/>
          </p:cNvSpPr>
          <p:nvPr/>
        </p:nvSpPr>
        <p:spPr bwMode="auto">
          <a:xfrm>
            <a:off x="990600" y="4724400"/>
            <a:ext cx="34290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2808" name="Rectangle 8"/>
          <p:cNvSpPr>
            <a:spLocks noChangeArrowheads="1"/>
          </p:cNvSpPr>
          <p:nvPr/>
        </p:nvSpPr>
        <p:spPr bwMode="auto">
          <a:xfrm>
            <a:off x="5410200" y="3276600"/>
            <a:ext cx="1066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Zoo</a:t>
            </a:r>
          </a:p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Keeper</a:t>
            </a:r>
            <a:endParaRPr lang="en-US" altLang="zh-CN" sz="20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2809" name="Rectangle 9"/>
          <p:cNvSpPr>
            <a:spLocks noChangeArrowheads="1"/>
          </p:cNvSpPr>
          <p:nvPr/>
        </p:nvSpPr>
        <p:spPr bwMode="auto">
          <a:xfrm>
            <a:off x="37338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Hive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2810" name="Rectangle 10"/>
          <p:cNvSpPr>
            <a:spLocks noChangeArrowheads="1"/>
          </p:cNvSpPr>
          <p:nvPr/>
        </p:nvSpPr>
        <p:spPr bwMode="auto">
          <a:xfrm>
            <a:off x="23622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Pig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2811" name="Rectangle 11"/>
          <p:cNvSpPr>
            <a:spLocks noChangeArrowheads="1"/>
          </p:cNvSpPr>
          <p:nvPr/>
        </p:nvSpPr>
        <p:spPr bwMode="auto">
          <a:xfrm>
            <a:off x="51054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Chukwa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2812" name="Rectangle 12"/>
          <p:cNvSpPr>
            <a:spLocks noChangeArrowheads="1"/>
          </p:cNvSpPr>
          <p:nvPr/>
        </p:nvSpPr>
        <p:spPr bwMode="auto">
          <a:xfrm>
            <a:off x="838200" y="3200400"/>
            <a:ext cx="4724400" cy="13716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/>
          <a:lstStyle/>
          <a:p>
            <a:pPr marL="287338" indent="-287338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Filesystems and I/O: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Abstraction APIs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RPC / Persistence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None/>
            </a:pP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2815" name="Freeform 15"/>
          <p:cNvSpPr>
            <a:spLocks/>
          </p:cNvSpPr>
          <p:nvPr/>
        </p:nvSpPr>
        <p:spPr bwMode="auto">
          <a:xfrm>
            <a:off x="838200" y="3200400"/>
            <a:ext cx="4724400" cy="2900363"/>
          </a:xfrm>
          <a:custGeom>
            <a:avLst/>
            <a:gdLst>
              <a:gd name="T0" fmla="*/ 0 w 2976"/>
              <a:gd name="T1" fmla="*/ 0 h 1827"/>
              <a:gd name="T2" fmla="*/ 0 w 2976"/>
              <a:gd name="T3" fmla="*/ 1824 h 1827"/>
              <a:gd name="T4" fmla="*/ 2352 w 2976"/>
              <a:gd name="T5" fmla="*/ 1827 h 1827"/>
              <a:gd name="T6" fmla="*/ 2350 w 2976"/>
              <a:gd name="T7" fmla="*/ 864 h 1827"/>
              <a:gd name="T8" fmla="*/ 2976 w 2976"/>
              <a:gd name="T9" fmla="*/ 864 h 1827"/>
              <a:gd name="T10" fmla="*/ 2976 w 2976"/>
              <a:gd name="T11" fmla="*/ 0 h 1827"/>
              <a:gd name="T12" fmla="*/ 0 w 2976"/>
              <a:gd name="T13" fmla="*/ 0 h 1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76" h="1827">
                <a:moveTo>
                  <a:pt x="0" y="0"/>
                </a:moveTo>
                <a:lnTo>
                  <a:pt x="0" y="1824"/>
                </a:lnTo>
                <a:lnTo>
                  <a:pt x="2352" y="1827"/>
                </a:lnTo>
                <a:lnTo>
                  <a:pt x="2350" y="864"/>
                </a:lnTo>
                <a:lnTo>
                  <a:pt x="2976" y="864"/>
                </a:lnTo>
                <a:lnTo>
                  <a:pt x="2976" y="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69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2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2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2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13" grpId="0" animBg="1"/>
      <p:bldP spid="972812" grpId="0" animBg="1"/>
      <p:bldP spid="97281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832" name="Rectangle 8"/>
          <p:cNvSpPr>
            <a:spLocks noChangeArrowheads="1"/>
          </p:cNvSpPr>
          <p:nvPr/>
        </p:nvSpPr>
        <p:spPr bwMode="auto">
          <a:xfrm>
            <a:off x="990600" y="4724400"/>
            <a:ext cx="34290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3833" name="Rectangle 9"/>
          <p:cNvSpPr>
            <a:spLocks noChangeArrowheads="1"/>
          </p:cNvSpPr>
          <p:nvPr/>
        </p:nvSpPr>
        <p:spPr bwMode="auto">
          <a:xfrm>
            <a:off x="5410200" y="3276600"/>
            <a:ext cx="1066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Zoo</a:t>
            </a:r>
          </a:p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Keeper</a:t>
            </a:r>
            <a:endParaRPr lang="en-US" altLang="zh-CN" sz="20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3826" name="Rectangle 2"/>
          <p:cNvSpPr>
            <a:spLocks noChangeArrowheads="1"/>
          </p:cNvSpPr>
          <p:nvPr/>
        </p:nvSpPr>
        <p:spPr bwMode="auto">
          <a:xfrm>
            <a:off x="9906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MapReduce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3828" name="Rectangle 4"/>
          <p:cNvSpPr>
            <a:spLocks noChangeArrowheads="1"/>
          </p:cNvSpPr>
          <p:nvPr/>
        </p:nvSpPr>
        <p:spPr bwMode="auto">
          <a:xfrm>
            <a:off x="32004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HDFS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3829" name="Rectangle 5"/>
          <p:cNvSpPr>
            <a:spLocks noChangeArrowheads="1"/>
          </p:cNvSpPr>
          <p:nvPr/>
        </p:nvSpPr>
        <p:spPr bwMode="auto">
          <a:xfrm>
            <a:off x="4267200" y="4572000"/>
            <a:ext cx="2362200" cy="15240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7383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Hadoop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973831" name="Rectangle 7"/>
          <p:cNvSpPr>
            <a:spLocks noChangeArrowheads="1"/>
          </p:cNvSpPr>
          <p:nvPr/>
        </p:nvSpPr>
        <p:spPr bwMode="auto">
          <a:xfrm>
            <a:off x="9906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HBase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3834" name="Rectangle 10"/>
          <p:cNvSpPr>
            <a:spLocks noChangeArrowheads="1"/>
          </p:cNvSpPr>
          <p:nvPr/>
        </p:nvSpPr>
        <p:spPr bwMode="auto">
          <a:xfrm>
            <a:off x="37338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Hive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3835" name="Rectangle 11"/>
          <p:cNvSpPr>
            <a:spLocks noChangeArrowheads="1"/>
          </p:cNvSpPr>
          <p:nvPr/>
        </p:nvSpPr>
        <p:spPr bwMode="auto">
          <a:xfrm>
            <a:off x="23622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Pig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3836" name="Rectangle 12"/>
          <p:cNvSpPr>
            <a:spLocks noChangeArrowheads="1"/>
          </p:cNvSpPr>
          <p:nvPr/>
        </p:nvSpPr>
        <p:spPr bwMode="auto">
          <a:xfrm>
            <a:off x="51054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Chukwa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3837" name="Rectangle 13"/>
          <p:cNvSpPr>
            <a:spLocks noChangeArrowheads="1"/>
          </p:cNvSpPr>
          <p:nvPr/>
        </p:nvSpPr>
        <p:spPr bwMode="auto">
          <a:xfrm>
            <a:off x="1905000" y="3200400"/>
            <a:ext cx="4724400" cy="13716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/>
          <a:lstStyle/>
          <a:p>
            <a:pPr marL="287338" indent="-287338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Cross-language serialization: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RPC / persistence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~ Google ProtoBuf / FB Thrift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3838" name="Freeform 14"/>
          <p:cNvSpPr>
            <a:spLocks/>
          </p:cNvSpPr>
          <p:nvPr/>
        </p:nvSpPr>
        <p:spPr bwMode="auto">
          <a:xfrm>
            <a:off x="1905000" y="3200400"/>
            <a:ext cx="4724400" cy="2895600"/>
          </a:xfrm>
          <a:custGeom>
            <a:avLst/>
            <a:gdLst>
              <a:gd name="T0" fmla="*/ 2976 w 2976"/>
              <a:gd name="T1" fmla="*/ 0 h 1824"/>
              <a:gd name="T2" fmla="*/ 2976 w 2976"/>
              <a:gd name="T3" fmla="*/ 1824 h 1824"/>
              <a:gd name="T4" fmla="*/ 1485 w 2976"/>
              <a:gd name="T5" fmla="*/ 1824 h 1824"/>
              <a:gd name="T6" fmla="*/ 1479 w 2976"/>
              <a:gd name="T7" fmla="*/ 864 h 1824"/>
              <a:gd name="T8" fmla="*/ 0 w 2976"/>
              <a:gd name="T9" fmla="*/ 864 h 1824"/>
              <a:gd name="T10" fmla="*/ 0 w 2976"/>
              <a:gd name="T11" fmla="*/ 0 h 1824"/>
              <a:gd name="T12" fmla="*/ 2976 w 2976"/>
              <a:gd name="T13" fmla="*/ 0 h 1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76" h="1824">
                <a:moveTo>
                  <a:pt x="2976" y="0"/>
                </a:moveTo>
                <a:lnTo>
                  <a:pt x="2976" y="1824"/>
                </a:lnTo>
                <a:lnTo>
                  <a:pt x="1485" y="1824"/>
                </a:lnTo>
                <a:lnTo>
                  <a:pt x="1479" y="864"/>
                </a:lnTo>
                <a:lnTo>
                  <a:pt x="0" y="864"/>
                </a:lnTo>
                <a:lnTo>
                  <a:pt x="0" y="0"/>
                </a:lnTo>
                <a:lnTo>
                  <a:pt x="2976" y="0"/>
                </a:lnTo>
                <a:close/>
              </a:path>
            </a:pathLst>
          </a:custGeom>
          <a:noFill/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73827" name="Rectangle 3"/>
          <p:cNvSpPr>
            <a:spLocks noChangeArrowheads="1"/>
          </p:cNvSpPr>
          <p:nvPr/>
        </p:nvSpPr>
        <p:spPr bwMode="auto">
          <a:xfrm>
            <a:off x="4419600" y="4724400"/>
            <a:ext cx="20574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Avro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820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3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3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3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3829" grpId="0" animBg="1"/>
      <p:bldP spid="973837" grpId="0" animBg="1"/>
      <p:bldP spid="97383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856" name="Rectangle 8"/>
          <p:cNvSpPr>
            <a:spLocks noChangeArrowheads="1"/>
          </p:cNvSpPr>
          <p:nvPr/>
        </p:nvSpPr>
        <p:spPr bwMode="auto">
          <a:xfrm>
            <a:off x="990600" y="1812925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HBase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4857" name="Rectangle 9"/>
          <p:cNvSpPr>
            <a:spLocks noChangeArrowheads="1"/>
          </p:cNvSpPr>
          <p:nvPr/>
        </p:nvSpPr>
        <p:spPr bwMode="auto">
          <a:xfrm>
            <a:off x="37338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Hive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4858" name="Rectangle 10"/>
          <p:cNvSpPr>
            <a:spLocks noChangeArrowheads="1"/>
          </p:cNvSpPr>
          <p:nvPr/>
        </p:nvSpPr>
        <p:spPr bwMode="auto">
          <a:xfrm>
            <a:off x="23622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Pig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4850" name="Rectangle 2"/>
          <p:cNvSpPr>
            <a:spLocks noChangeArrowheads="1"/>
          </p:cNvSpPr>
          <p:nvPr/>
        </p:nvSpPr>
        <p:spPr bwMode="auto">
          <a:xfrm>
            <a:off x="990600" y="4724400"/>
            <a:ext cx="34290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4851" name="Rectangle 3"/>
          <p:cNvSpPr>
            <a:spLocks noChangeArrowheads="1"/>
          </p:cNvSpPr>
          <p:nvPr/>
        </p:nvSpPr>
        <p:spPr bwMode="auto">
          <a:xfrm>
            <a:off x="5410200" y="3276600"/>
            <a:ext cx="1066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Zoo</a:t>
            </a:r>
          </a:p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Keeper</a:t>
            </a:r>
            <a:endParaRPr lang="en-US" altLang="zh-CN" sz="20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4853" name="Rectangle 5"/>
          <p:cNvSpPr>
            <a:spLocks noChangeArrowheads="1"/>
          </p:cNvSpPr>
          <p:nvPr/>
        </p:nvSpPr>
        <p:spPr bwMode="auto">
          <a:xfrm>
            <a:off x="32004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HDFS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4854" name="Rectangle 6"/>
          <p:cNvSpPr>
            <a:spLocks noChangeArrowheads="1"/>
          </p:cNvSpPr>
          <p:nvPr/>
        </p:nvSpPr>
        <p:spPr bwMode="auto">
          <a:xfrm>
            <a:off x="838200" y="3124200"/>
            <a:ext cx="2514600" cy="16764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7485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Hadoop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974859" name="Rectangle 11"/>
          <p:cNvSpPr>
            <a:spLocks noChangeArrowheads="1"/>
          </p:cNvSpPr>
          <p:nvPr/>
        </p:nvSpPr>
        <p:spPr bwMode="auto">
          <a:xfrm>
            <a:off x="51054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Chukwa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4860" name="Rectangle 12"/>
          <p:cNvSpPr>
            <a:spLocks noChangeArrowheads="1"/>
          </p:cNvSpPr>
          <p:nvPr/>
        </p:nvSpPr>
        <p:spPr bwMode="auto">
          <a:xfrm>
            <a:off x="838200" y="1752600"/>
            <a:ext cx="4724400" cy="13716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/>
          <a:lstStyle/>
          <a:p>
            <a:pPr marL="287338" indent="-287338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Distributed execution (batch)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Programming model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Scalability / fault-tolerance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4861" name="Freeform 13"/>
          <p:cNvSpPr>
            <a:spLocks/>
          </p:cNvSpPr>
          <p:nvPr/>
        </p:nvSpPr>
        <p:spPr bwMode="auto">
          <a:xfrm>
            <a:off x="833438" y="1752600"/>
            <a:ext cx="4729162" cy="3043238"/>
          </a:xfrm>
          <a:custGeom>
            <a:avLst/>
            <a:gdLst>
              <a:gd name="T0" fmla="*/ 3 w 2979"/>
              <a:gd name="T1" fmla="*/ 0 h 1917"/>
              <a:gd name="T2" fmla="*/ 0 w 2979"/>
              <a:gd name="T3" fmla="*/ 1917 h 1917"/>
              <a:gd name="T4" fmla="*/ 1584 w 2979"/>
              <a:gd name="T5" fmla="*/ 1917 h 1917"/>
              <a:gd name="T6" fmla="*/ 1584 w 2979"/>
              <a:gd name="T7" fmla="*/ 861 h 1917"/>
              <a:gd name="T8" fmla="*/ 2979 w 2979"/>
              <a:gd name="T9" fmla="*/ 864 h 1917"/>
              <a:gd name="T10" fmla="*/ 2979 w 2979"/>
              <a:gd name="T11" fmla="*/ 0 h 1917"/>
              <a:gd name="T12" fmla="*/ 3 w 2979"/>
              <a:gd name="T13" fmla="*/ 0 h 1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79" h="1917">
                <a:moveTo>
                  <a:pt x="3" y="0"/>
                </a:moveTo>
                <a:lnTo>
                  <a:pt x="0" y="1917"/>
                </a:lnTo>
                <a:lnTo>
                  <a:pt x="1584" y="1917"/>
                </a:lnTo>
                <a:lnTo>
                  <a:pt x="1584" y="861"/>
                </a:lnTo>
                <a:lnTo>
                  <a:pt x="2979" y="864"/>
                </a:lnTo>
                <a:lnTo>
                  <a:pt x="2979" y="0"/>
                </a:lnTo>
                <a:lnTo>
                  <a:pt x="3" y="0"/>
                </a:lnTo>
                <a:close/>
              </a:path>
            </a:pathLst>
          </a:custGeom>
          <a:noFill/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74862" name="Rectangle 14"/>
          <p:cNvSpPr>
            <a:spLocks noChangeArrowheads="1"/>
          </p:cNvSpPr>
          <p:nvPr/>
        </p:nvSpPr>
        <p:spPr bwMode="auto">
          <a:xfrm>
            <a:off x="4419600" y="4724400"/>
            <a:ext cx="20574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Avro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4852" name="Rectangle 4"/>
          <p:cNvSpPr>
            <a:spLocks noChangeArrowheads="1"/>
          </p:cNvSpPr>
          <p:nvPr/>
        </p:nvSpPr>
        <p:spPr bwMode="auto">
          <a:xfrm>
            <a:off x="9906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MapReduce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48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4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4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4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4854" grpId="0" animBg="1"/>
      <p:bldP spid="974860" grpId="0" animBg="1"/>
      <p:bldP spid="97486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86" name="Rectangle 14"/>
          <p:cNvSpPr>
            <a:spLocks noChangeArrowheads="1"/>
          </p:cNvSpPr>
          <p:nvPr/>
        </p:nvSpPr>
        <p:spPr bwMode="auto">
          <a:xfrm>
            <a:off x="9906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MapReduce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5882" name="Rectangle 10"/>
          <p:cNvSpPr>
            <a:spLocks noChangeArrowheads="1"/>
          </p:cNvSpPr>
          <p:nvPr/>
        </p:nvSpPr>
        <p:spPr bwMode="auto">
          <a:xfrm>
            <a:off x="51054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Chukwa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5885" name="Rectangle 13"/>
          <p:cNvSpPr>
            <a:spLocks noChangeArrowheads="1"/>
          </p:cNvSpPr>
          <p:nvPr/>
        </p:nvSpPr>
        <p:spPr bwMode="auto">
          <a:xfrm>
            <a:off x="4419600" y="4724400"/>
            <a:ext cx="20574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Avro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5874" name="Rectangle 2"/>
          <p:cNvSpPr>
            <a:spLocks noChangeArrowheads="1"/>
          </p:cNvSpPr>
          <p:nvPr/>
        </p:nvSpPr>
        <p:spPr bwMode="auto">
          <a:xfrm>
            <a:off x="9906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HBase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5875" name="Rectangle 3"/>
          <p:cNvSpPr>
            <a:spLocks noChangeArrowheads="1"/>
          </p:cNvSpPr>
          <p:nvPr/>
        </p:nvSpPr>
        <p:spPr bwMode="auto">
          <a:xfrm>
            <a:off x="37338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Hive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5876" name="Rectangle 4"/>
          <p:cNvSpPr>
            <a:spLocks noChangeArrowheads="1"/>
          </p:cNvSpPr>
          <p:nvPr/>
        </p:nvSpPr>
        <p:spPr bwMode="auto">
          <a:xfrm>
            <a:off x="23622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Pig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5877" name="Rectangle 5"/>
          <p:cNvSpPr>
            <a:spLocks noChangeArrowheads="1"/>
          </p:cNvSpPr>
          <p:nvPr/>
        </p:nvSpPr>
        <p:spPr bwMode="auto">
          <a:xfrm>
            <a:off x="990600" y="4724400"/>
            <a:ext cx="34290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5878" name="Rectangle 6"/>
          <p:cNvSpPr>
            <a:spLocks noChangeArrowheads="1"/>
          </p:cNvSpPr>
          <p:nvPr/>
        </p:nvSpPr>
        <p:spPr bwMode="auto">
          <a:xfrm>
            <a:off x="5410200" y="3276600"/>
            <a:ext cx="1066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Zoo</a:t>
            </a:r>
          </a:p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Keeper</a:t>
            </a:r>
            <a:endParaRPr lang="en-US" altLang="zh-CN" sz="20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5880" name="Rectangle 8"/>
          <p:cNvSpPr>
            <a:spLocks noChangeArrowheads="1"/>
          </p:cNvSpPr>
          <p:nvPr/>
        </p:nvSpPr>
        <p:spPr bwMode="auto">
          <a:xfrm>
            <a:off x="3048000" y="3124200"/>
            <a:ext cx="2514600" cy="16764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75881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Hadoop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975883" name="Rectangle 11"/>
          <p:cNvSpPr>
            <a:spLocks noChangeArrowheads="1"/>
          </p:cNvSpPr>
          <p:nvPr/>
        </p:nvSpPr>
        <p:spPr bwMode="auto">
          <a:xfrm>
            <a:off x="1371600" y="1752600"/>
            <a:ext cx="4724400" cy="13716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/>
          <a:lstStyle/>
          <a:p>
            <a:pPr marL="287338" indent="-287338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Distributed storage (read-opt.)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Replication / scalability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~ Google filesystem (GFS)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5884" name="Freeform 12"/>
          <p:cNvSpPr>
            <a:spLocks/>
          </p:cNvSpPr>
          <p:nvPr/>
        </p:nvSpPr>
        <p:spPr bwMode="auto">
          <a:xfrm>
            <a:off x="1376363" y="1752600"/>
            <a:ext cx="4724400" cy="3038475"/>
          </a:xfrm>
          <a:custGeom>
            <a:avLst/>
            <a:gdLst>
              <a:gd name="T0" fmla="*/ 0 w 2976"/>
              <a:gd name="T1" fmla="*/ 0 h 1914"/>
              <a:gd name="T2" fmla="*/ 3 w 2976"/>
              <a:gd name="T3" fmla="*/ 864 h 1914"/>
              <a:gd name="T4" fmla="*/ 1050 w 2976"/>
              <a:gd name="T5" fmla="*/ 864 h 1914"/>
              <a:gd name="T6" fmla="*/ 1050 w 2976"/>
              <a:gd name="T7" fmla="*/ 1914 h 1914"/>
              <a:gd name="T8" fmla="*/ 2631 w 2976"/>
              <a:gd name="T9" fmla="*/ 1914 h 1914"/>
              <a:gd name="T10" fmla="*/ 2631 w 2976"/>
              <a:gd name="T11" fmla="*/ 861 h 1914"/>
              <a:gd name="T12" fmla="*/ 2976 w 2976"/>
              <a:gd name="T13" fmla="*/ 864 h 1914"/>
              <a:gd name="T14" fmla="*/ 2976 w 2976"/>
              <a:gd name="T15" fmla="*/ 0 h 1914"/>
              <a:gd name="T16" fmla="*/ 0 w 2976"/>
              <a:gd name="T17" fmla="*/ 0 h 1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6" h="1914">
                <a:moveTo>
                  <a:pt x="0" y="0"/>
                </a:moveTo>
                <a:lnTo>
                  <a:pt x="3" y="864"/>
                </a:lnTo>
                <a:lnTo>
                  <a:pt x="1050" y="864"/>
                </a:lnTo>
                <a:lnTo>
                  <a:pt x="1050" y="1914"/>
                </a:lnTo>
                <a:lnTo>
                  <a:pt x="2631" y="1914"/>
                </a:lnTo>
                <a:lnTo>
                  <a:pt x="2631" y="861"/>
                </a:lnTo>
                <a:lnTo>
                  <a:pt x="2976" y="864"/>
                </a:lnTo>
                <a:lnTo>
                  <a:pt x="2976" y="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75879" name="Rectangle 7"/>
          <p:cNvSpPr>
            <a:spLocks noChangeArrowheads="1"/>
          </p:cNvSpPr>
          <p:nvPr/>
        </p:nvSpPr>
        <p:spPr bwMode="auto">
          <a:xfrm>
            <a:off x="32004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HDFS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039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5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5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5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5880" grpId="0" animBg="1"/>
      <p:bldP spid="975883" grpId="0" animBg="1"/>
      <p:bldP spid="975884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903" name="Rectangle 7"/>
          <p:cNvSpPr>
            <a:spLocks noChangeArrowheads="1"/>
          </p:cNvSpPr>
          <p:nvPr/>
        </p:nvSpPr>
        <p:spPr bwMode="auto">
          <a:xfrm>
            <a:off x="32004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HDFS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6906" name="Rectangle 10"/>
          <p:cNvSpPr>
            <a:spLocks noChangeArrowheads="1"/>
          </p:cNvSpPr>
          <p:nvPr/>
        </p:nvSpPr>
        <p:spPr bwMode="auto">
          <a:xfrm>
            <a:off x="5119688" y="1827213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Chukwa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6909" name="Rectangle 13"/>
          <p:cNvSpPr>
            <a:spLocks noChangeArrowheads="1"/>
          </p:cNvSpPr>
          <p:nvPr/>
        </p:nvSpPr>
        <p:spPr bwMode="auto">
          <a:xfrm>
            <a:off x="4419600" y="4724400"/>
            <a:ext cx="20574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Avro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6904" name="Rectangle 8"/>
          <p:cNvSpPr>
            <a:spLocks noChangeArrowheads="1"/>
          </p:cNvSpPr>
          <p:nvPr/>
        </p:nvSpPr>
        <p:spPr bwMode="auto">
          <a:xfrm>
            <a:off x="5257800" y="3124200"/>
            <a:ext cx="1371600" cy="16764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76898" name="Rectangle 2"/>
          <p:cNvSpPr>
            <a:spLocks noChangeArrowheads="1"/>
          </p:cNvSpPr>
          <p:nvPr/>
        </p:nvSpPr>
        <p:spPr bwMode="auto">
          <a:xfrm>
            <a:off x="9906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HBase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6899" name="Rectangle 3"/>
          <p:cNvSpPr>
            <a:spLocks noChangeArrowheads="1"/>
          </p:cNvSpPr>
          <p:nvPr/>
        </p:nvSpPr>
        <p:spPr bwMode="auto">
          <a:xfrm>
            <a:off x="37338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Hive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6900" name="Rectangle 4"/>
          <p:cNvSpPr>
            <a:spLocks noChangeArrowheads="1"/>
          </p:cNvSpPr>
          <p:nvPr/>
        </p:nvSpPr>
        <p:spPr bwMode="auto">
          <a:xfrm>
            <a:off x="23622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Pig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6901" name="Rectangle 5"/>
          <p:cNvSpPr>
            <a:spLocks noChangeArrowheads="1"/>
          </p:cNvSpPr>
          <p:nvPr/>
        </p:nvSpPr>
        <p:spPr bwMode="auto">
          <a:xfrm>
            <a:off x="990600" y="4724400"/>
            <a:ext cx="34290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6902" name="Rectangle 6"/>
          <p:cNvSpPr>
            <a:spLocks noChangeArrowheads="1"/>
          </p:cNvSpPr>
          <p:nvPr/>
        </p:nvSpPr>
        <p:spPr bwMode="auto">
          <a:xfrm>
            <a:off x="5410200" y="3276600"/>
            <a:ext cx="1066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Zoo</a:t>
            </a:r>
          </a:p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Keeper</a:t>
            </a:r>
            <a:endParaRPr lang="en-US" altLang="zh-CN" sz="20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690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Hadoop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976907" name="Rectangle 11"/>
          <p:cNvSpPr>
            <a:spLocks noChangeArrowheads="1"/>
          </p:cNvSpPr>
          <p:nvPr/>
        </p:nvSpPr>
        <p:spPr bwMode="auto">
          <a:xfrm>
            <a:off x="1905000" y="1752600"/>
            <a:ext cx="4724400" cy="13716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/>
          <a:lstStyle/>
          <a:p>
            <a:pPr marL="287338" indent="-287338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Coordination service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Locking / configuration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~ Google Chubby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6908" name="Freeform 12"/>
          <p:cNvSpPr>
            <a:spLocks/>
          </p:cNvSpPr>
          <p:nvPr/>
        </p:nvSpPr>
        <p:spPr bwMode="auto">
          <a:xfrm>
            <a:off x="1901825" y="1752600"/>
            <a:ext cx="4729163" cy="3048000"/>
          </a:xfrm>
          <a:custGeom>
            <a:avLst/>
            <a:gdLst>
              <a:gd name="T0" fmla="*/ 2976 w 2979"/>
              <a:gd name="T1" fmla="*/ 0 h 1920"/>
              <a:gd name="T2" fmla="*/ 2979 w 2979"/>
              <a:gd name="T3" fmla="*/ 1917 h 1920"/>
              <a:gd name="T4" fmla="*/ 2111 w 2979"/>
              <a:gd name="T5" fmla="*/ 1920 h 1920"/>
              <a:gd name="T6" fmla="*/ 2111 w 2979"/>
              <a:gd name="T7" fmla="*/ 864 h 1920"/>
              <a:gd name="T8" fmla="*/ 0 w 2979"/>
              <a:gd name="T9" fmla="*/ 864 h 1920"/>
              <a:gd name="T10" fmla="*/ 0 w 2979"/>
              <a:gd name="T11" fmla="*/ 0 h 1920"/>
              <a:gd name="T12" fmla="*/ 2976 w 2979"/>
              <a:gd name="T13" fmla="*/ 0 h 1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79" h="1920">
                <a:moveTo>
                  <a:pt x="2976" y="0"/>
                </a:moveTo>
                <a:lnTo>
                  <a:pt x="2979" y="1917"/>
                </a:lnTo>
                <a:lnTo>
                  <a:pt x="2111" y="1920"/>
                </a:lnTo>
                <a:lnTo>
                  <a:pt x="2111" y="864"/>
                </a:lnTo>
                <a:lnTo>
                  <a:pt x="0" y="864"/>
                </a:lnTo>
                <a:lnTo>
                  <a:pt x="0" y="0"/>
                </a:lnTo>
                <a:lnTo>
                  <a:pt x="2976" y="0"/>
                </a:lnTo>
                <a:close/>
              </a:path>
            </a:pathLst>
          </a:custGeom>
          <a:noFill/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76910" name="Rectangle 14"/>
          <p:cNvSpPr>
            <a:spLocks noChangeArrowheads="1"/>
          </p:cNvSpPr>
          <p:nvPr/>
        </p:nvSpPr>
        <p:spPr bwMode="auto">
          <a:xfrm>
            <a:off x="9906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MapReduce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927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6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6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904" grpId="0" animBg="1"/>
      <p:bldP spid="976907" grpId="0" animBg="1"/>
      <p:bldP spid="97690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D6333A42-B7A2-4370-8316-C063267B1DF0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/>
              <a:t>9</a:t>
            </a:fld>
            <a:endParaRPr lang="en-US" altLang="zh-CN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8195" name="Rectangle 2"/>
          <p:cNvSpPr>
            <a:spLocks noGrp="1"/>
          </p:cNvSpPr>
          <p:nvPr>
            <p:ph type="title"/>
          </p:nvPr>
        </p:nvSpPr>
        <p:spPr>
          <a:xfrm>
            <a:off x="251520" y="739913"/>
            <a:ext cx="8686800" cy="639416"/>
          </a:xfrm>
        </p:spPr>
        <p:txBody>
          <a:bodyPr/>
          <a:lstStyle/>
          <a:p>
            <a:pPr algn="l" eaLnBrk="1" hangingPunct="1"/>
            <a:r>
              <a:rPr lang="zh-CN" altLang="en-US" sz="3200" b="1" dirty="0">
                <a:solidFill>
                  <a:srgbClr val="0101F4"/>
                </a:solidFill>
              </a:rPr>
              <a:t>三个关键技术</a:t>
            </a:r>
            <a:endParaRPr lang="en-US" altLang="zh-CN" sz="3200" b="1" dirty="0">
              <a:solidFill>
                <a:srgbClr val="0101F4"/>
              </a:solidFill>
            </a:endParaRPr>
          </a:p>
        </p:txBody>
      </p:sp>
      <p:sp>
        <p:nvSpPr>
          <p:cNvPr id="8196" name="Rectangle 3"/>
          <p:cNvSpPr>
            <a:spLocks noGrp="1"/>
          </p:cNvSpPr>
          <p:nvPr>
            <p:ph type="body" idx="1"/>
          </p:nvPr>
        </p:nvSpPr>
        <p:spPr>
          <a:xfrm>
            <a:off x="467544" y="1628800"/>
            <a:ext cx="7772400" cy="4680520"/>
          </a:xfrm>
        </p:spPr>
        <p:txBody>
          <a:bodyPr/>
          <a:lstStyle/>
          <a:p>
            <a:pPr marL="609600" indent="-609600" eaLnBrk="1" hangingPunct="1">
              <a:spcBef>
                <a:spcPts val="1200"/>
              </a:spcBef>
              <a:spcAft>
                <a:spcPts val="600"/>
              </a:spcAft>
              <a:buFont typeface="Monotype Sorts" pitchFamily="2" charset="2"/>
              <a:buAutoNum type="arabicPeriod"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Shingling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convert documents, emails, etc., to sets.</a:t>
            </a:r>
          </a:p>
          <a:p>
            <a:pPr marL="609600" indent="-609600" eaLnBrk="1" hangingPunct="1">
              <a:spcBef>
                <a:spcPts val="1200"/>
              </a:spcBef>
              <a:spcAft>
                <a:spcPts val="600"/>
              </a:spcAft>
              <a:buFont typeface="Monotype Sorts" pitchFamily="2" charset="2"/>
              <a:buAutoNum type="arabicPeriod"/>
            </a:pPr>
            <a:r>
              <a:rPr lang="en-US" altLang="zh-CN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Minhashing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convert large sets to short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signatures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while preserving similarity.</a:t>
            </a:r>
          </a:p>
          <a:p>
            <a:pPr marL="609600" indent="-609600" eaLnBrk="1" hangingPunct="1">
              <a:spcBef>
                <a:spcPts val="1200"/>
              </a:spcBef>
              <a:spcAft>
                <a:spcPts val="600"/>
              </a:spcAft>
              <a:buFont typeface="Monotype Sorts" pitchFamily="2" charset="2"/>
              <a:buAutoNum type="arabicPeriod"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Locality-sensitive hashing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focus on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signatures likely to be similar.</a:t>
            </a:r>
          </a:p>
        </p:txBody>
      </p:sp>
      <p:sp>
        <p:nvSpPr>
          <p:cNvPr id="8197" name="TextBox 4"/>
          <p:cNvSpPr txBox="1">
            <a:spLocks noChangeArrowheads="1"/>
          </p:cNvSpPr>
          <p:nvPr/>
        </p:nvSpPr>
        <p:spPr bwMode="auto">
          <a:xfrm>
            <a:off x="4419600" y="-33338"/>
            <a:ext cx="4724400" cy="33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i="1">
                <a:solidFill>
                  <a:srgbClr val="FBFCFF"/>
                </a:solidFill>
                <a:latin typeface="Calibri" panose="020F050202020403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730429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957" name="Rectangle 13"/>
          <p:cNvSpPr>
            <a:spLocks noChangeArrowheads="1"/>
          </p:cNvSpPr>
          <p:nvPr/>
        </p:nvSpPr>
        <p:spPr bwMode="auto">
          <a:xfrm>
            <a:off x="4419600" y="4724400"/>
            <a:ext cx="20574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Avro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8958" name="Rectangle 14"/>
          <p:cNvSpPr>
            <a:spLocks noChangeArrowheads="1"/>
          </p:cNvSpPr>
          <p:nvPr/>
        </p:nvSpPr>
        <p:spPr bwMode="auto">
          <a:xfrm>
            <a:off x="9906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MapReduce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8947" name="Rectangle 3"/>
          <p:cNvSpPr>
            <a:spLocks noChangeArrowheads="1"/>
          </p:cNvSpPr>
          <p:nvPr/>
        </p:nvSpPr>
        <p:spPr bwMode="auto">
          <a:xfrm>
            <a:off x="3733800" y="1844675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Hive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8948" name="Rectangle 4"/>
          <p:cNvSpPr>
            <a:spLocks noChangeArrowheads="1"/>
          </p:cNvSpPr>
          <p:nvPr/>
        </p:nvSpPr>
        <p:spPr bwMode="auto">
          <a:xfrm>
            <a:off x="2362200" y="1844675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Pig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8952" name="Rectangle 8"/>
          <p:cNvSpPr>
            <a:spLocks noChangeArrowheads="1"/>
          </p:cNvSpPr>
          <p:nvPr/>
        </p:nvSpPr>
        <p:spPr bwMode="auto">
          <a:xfrm>
            <a:off x="838200" y="1676400"/>
            <a:ext cx="1676400" cy="16764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78946" name="Rectangle 2"/>
          <p:cNvSpPr>
            <a:spLocks noChangeArrowheads="1"/>
          </p:cNvSpPr>
          <p:nvPr/>
        </p:nvSpPr>
        <p:spPr bwMode="auto">
          <a:xfrm>
            <a:off x="9906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HBase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8949" name="Rectangle 5"/>
          <p:cNvSpPr>
            <a:spLocks noChangeArrowheads="1"/>
          </p:cNvSpPr>
          <p:nvPr/>
        </p:nvSpPr>
        <p:spPr bwMode="auto">
          <a:xfrm>
            <a:off x="990600" y="4724400"/>
            <a:ext cx="34290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8950" name="Rectangle 6"/>
          <p:cNvSpPr>
            <a:spLocks noChangeArrowheads="1"/>
          </p:cNvSpPr>
          <p:nvPr/>
        </p:nvSpPr>
        <p:spPr bwMode="auto">
          <a:xfrm>
            <a:off x="5410200" y="3276600"/>
            <a:ext cx="1066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Zoo</a:t>
            </a:r>
          </a:p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Keeper</a:t>
            </a:r>
            <a:endParaRPr lang="en-US" altLang="zh-CN" sz="20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8951" name="Rectangle 7"/>
          <p:cNvSpPr>
            <a:spLocks noChangeArrowheads="1"/>
          </p:cNvSpPr>
          <p:nvPr/>
        </p:nvSpPr>
        <p:spPr bwMode="auto">
          <a:xfrm>
            <a:off x="32004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HDFS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8953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Hadoop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978954" name="Rectangle 10"/>
          <p:cNvSpPr>
            <a:spLocks noChangeArrowheads="1"/>
          </p:cNvSpPr>
          <p:nvPr/>
        </p:nvSpPr>
        <p:spPr bwMode="auto">
          <a:xfrm>
            <a:off x="5105400" y="1844675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Chukwa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8955" name="Rectangle 11"/>
          <p:cNvSpPr>
            <a:spLocks noChangeArrowheads="1"/>
          </p:cNvSpPr>
          <p:nvPr/>
        </p:nvSpPr>
        <p:spPr bwMode="auto">
          <a:xfrm>
            <a:off x="838200" y="3352800"/>
            <a:ext cx="4724400" cy="13716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/>
          <a:lstStyle/>
          <a:p>
            <a:pPr marL="287338" indent="-287338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Column-oriented, sparse store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Batch &amp; random access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~ Google BigTable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8956" name="Freeform 12"/>
          <p:cNvSpPr>
            <a:spLocks/>
          </p:cNvSpPr>
          <p:nvPr/>
        </p:nvSpPr>
        <p:spPr bwMode="auto">
          <a:xfrm>
            <a:off x="838200" y="1676400"/>
            <a:ext cx="4729163" cy="3044825"/>
          </a:xfrm>
          <a:custGeom>
            <a:avLst/>
            <a:gdLst>
              <a:gd name="T0" fmla="*/ 3 w 2979"/>
              <a:gd name="T1" fmla="*/ 1918 h 1918"/>
              <a:gd name="T2" fmla="*/ 0 w 2979"/>
              <a:gd name="T3" fmla="*/ 1 h 1918"/>
              <a:gd name="T4" fmla="*/ 1056 w 2979"/>
              <a:gd name="T5" fmla="*/ 0 h 1918"/>
              <a:gd name="T6" fmla="*/ 1056 w 2979"/>
              <a:gd name="T7" fmla="*/ 1053 h 1918"/>
              <a:gd name="T8" fmla="*/ 2979 w 2979"/>
              <a:gd name="T9" fmla="*/ 1054 h 1918"/>
              <a:gd name="T10" fmla="*/ 2979 w 2979"/>
              <a:gd name="T11" fmla="*/ 1918 h 1918"/>
              <a:gd name="T12" fmla="*/ 3 w 2979"/>
              <a:gd name="T13" fmla="*/ 1918 h 1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79" h="1918">
                <a:moveTo>
                  <a:pt x="3" y="1918"/>
                </a:moveTo>
                <a:lnTo>
                  <a:pt x="0" y="1"/>
                </a:lnTo>
                <a:lnTo>
                  <a:pt x="1056" y="0"/>
                </a:lnTo>
                <a:lnTo>
                  <a:pt x="1056" y="1053"/>
                </a:lnTo>
                <a:lnTo>
                  <a:pt x="2979" y="1054"/>
                </a:lnTo>
                <a:lnTo>
                  <a:pt x="2979" y="1918"/>
                </a:lnTo>
                <a:lnTo>
                  <a:pt x="3" y="1918"/>
                </a:lnTo>
                <a:close/>
              </a:path>
            </a:pathLst>
          </a:custGeom>
          <a:noFill/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66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8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8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8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952" grpId="0" animBg="1"/>
      <p:bldP spid="978955" grpId="0" animBg="1"/>
      <p:bldP spid="97895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995" name="Rectangle 3"/>
          <p:cNvSpPr>
            <a:spLocks noChangeArrowheads="1"/>
          </p:cNvSpPr>
          <p:nvPr/>
        </p:nvSpPr>
        <p:spPr bwMode="auto">
          <a:xfrm>
            <a:off x="9906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MapReduce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1002" name="Rectangle 10"/>
          <p:cNvSpPr>
            <a:spLocks noChangeArrowheads="1"/>
          </p:cNvSpPr>
          <p:nvPr/>
        </p:nvSpPr>
        <p:spPr bwMode="auto">
          <a:xfrm>
            <a:off x="32004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HDFS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0996" name="Rectangle 4"/>
          <p:cNvSpPr>
            <a:spLocks noChangeArrowheads="1"/>
          </p:cNvSpPr>
          <p:nvPr/>
        </p:nvSpPr>
        <p:spPr bwMode="auto">
          <a:xfrm>
            <a:off x="37338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Hive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0999" name="Rectangle 7"/>
          <p:cNvSpPr>
            <a:spLocks noChangeArrowheads="1"/>
          </p:cNvSpPr>
          <p:nvPr/>
        </p:nvSpPr>
        <p:spPr bwMode="auto">
          <a:xfrm>
            <a:off x="9906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HBase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0998" name="Rectangle 6"/>
          <p:cNvSpPr>
            <a:spLocks noChangeArrowheads="1"/>
          </p:cNvSpPr>
          <p:nvPr/>
        </p:nvSpPr>
        <p:spPr bwMode="auto">
          <a:xfrm>
            <a:off x="2209800" y="1676400"/>
            <a:ext cx="1676400" cy="16764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80994" name="Rectangle 2"/>
          <p:cNvSpPr>
            <a:spLocks noChangeArrowheads="1"/>
          </p:cNvSpPr>
          <p:nvPr/>
        </p:nvSpPr>
        <p:spPr bwMode="auto">
          <a:xfrm>
            <a:off x="4419600" y="4724400"/>
            <a:ext cx="20574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Avro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0997" name="Rectangle 5"/>
          <p:cNvSpPr>
            <a:spLocks noChangeArrowheads="1"/>
          </p:cNvSpPr>
          <p:nvPr/>
        </p:nvSpPr>
        <p:spPr bwMode="auto">
          <a:xfrm>
            <a:off x="23622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Pig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1000" name="Rectangle 8"/>
          <p:cNvSpPr>
            <a:spLocks noChangeArrowheads="1"/>
          </p:cNvSpPr>
          <p:nvPr/>
        </p:nvSpPr>
        <p:spPr bwMode="auto">
          <a:xfrm>
            <a:off x="990600" y="4724400"/>
            <a:ext cx="34290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1001" name="Rectangle 9"/>
          <p:cNvSpPr>
            <a:spLocks noChangeArrowheads="1"/>
          </p:cNvSpPr>
          <p:nvPr/>
        </p:nvSpPr>
        <p:spPr bwMode="auto">
          <a:xfrm>
            <a:off x="5410200" y="3276600"/>
            <a:ext cx="1066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Zoo</a:t>
            </a:r>
          </a:p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Keeper</a:t>
            </a:r>
            <a:endParaRPr lang="en-US" altLang="zh-CN" sz="20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1003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Hadoop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981004" name="Rectangle 12"/>
          <p:cNvSpPr>
            <a:spLocks noChangeArrowheads="1"/>
          </p:cNvSpPr>
          <p:nvPr/>
        </p:nvSpPr>
        <p:spPr bwMode="auto">
          <a:xfrm>
            <a:off x="51054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Chukwa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1005" name="Rectangle 13"/>
          <p:cNvSpPr>
            <a:spLocks noChangeArrowheads="1"/>
          </p:cNvSpPr>
          <p:nvPr/>
        </p:nvSpPr>
        <p:spPr bwMode="auto">
          <a:xfrm>
            <a:off x="1066800" y="3352800"/>
            <a:ext cx="4724400" cy="13716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/>
          <a:lstStyle/>
          <a:p>
            <a:pPr marL="287338" indent="-287338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Data flow language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Procedural SQL-inspired lang.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Execution environment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1006" name="Freeform 14"/>
          <p:cNvSpPr>
            <a:spLocks/>
          </p:cNvSpPr>
          <p:nvPr/>
        </p:nvSpPr>
        <p:spPr bwMode="auto">
          <a:xfrm>
            <a:off x="1066800" y="1676400"/>
            <a:ext cx="4729163" cy="3044825"/>
          </a:xfrm>
          <a:custGeom>
            <a:avLst/>
            <a:gdLst>
              <a:gd name="T0" fmla="*/ 3 w 2979"/>
              <a:gd name="T1" fmla="*/ 1918 h 1918"/>
              <a:gd name="T2" fmla="*/ 0 w 2979"/>
              <a:gd name="T3" fmla="*/ 1053 h 1918"/>
              <a:gd name="T4" fmla="*/ 723 w 2979"/>
              <a:gd name="T5" fmla="*/ 1053 h 1918"/>
              <a:gd name="T6" fmla="*/ 723 w 2979"/>
              <a:gd name="T7" fmla="*/ 0 h 1918"/>
              <a:gd name="T8" fmla="*/ 1773 w 2979"/>
              <a:gd name="T9" fmla="*/ 0 h 1918"/>
              <a:gd name="T10" fmla="*/ 1773 w 2979"/>
              <a:gd name="T11" fmla="*/ 1053 h 1918"/>
              <a:gd name="T12" fmla="*/ 2979 w 2979"/>
              <a:gd name="T13" fmla="*/ 1054 h 1918"/>
              <a:gd name="T14" fmla="*/ 2979 w 2979"/>
              <a:gd name="T15" fmla="*/ 1918 h 1918"/>
              <a:gd name="T16" fmla="*/ 3 w 2979"/>
              <a:gd name="T17" fmla="*/ 1918 h 1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9" h="1918">
                <a:moveTo>
                  <a:pt x="3" y="1918"/>
                </a:moveTo>
                <a:lnTo>
                  <a:pt x="0" y="1053"/>
                </a:lnTo>
                <a:lnTo>
                  <a:pt x="723" y="1053"/>
                </a:lnTo>
                <a:lnTo>
                  <a:pt x="723" y="0"/>
                </a:lnTo>
                <a:lnTo>
                  <a:pt x="1773" y="0"/>
                </a:lnTo>
                <a:lnTo>
                  <a:pt x="1773" y="1053"/>
                </a:lnTo>
                <a:lnTo>
                  <a:pt x="2979" y="1054"/>
                </a:lnTo>
                <a:lnTo>
                  <a:pt x="2979" y="1918"/>
                </a:lnTo>
                <a:lnTo>
                  <a:pt x="3" y="1918"/>
                </a:lnTo>
                <a:close/>
              </a:path>
            </a:pathLst>
          </a:custGeom>
          <a:noFill/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45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0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8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0998" grpId="0" animBg="1"/>
      <p:bldP spid="981005" grpId="0" animBg="1"/>
      <p:bldP spid="98100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028" name="Rectangle 12"/>
          <p:cNvSpPr>
            <a:spLocks noChangeArrowheads="1"/>
          </p:cNvSpPr>
          <p:nvPr/>
        </p:nvSpPr>
        <p:spPr bwMode="auto">
          <a:xfrm>
            <a:off x="51054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Chukwa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2019" name="Rectangle 3"/>
          <p:cNvSpPr>
            <a:spLocks noChangeArrowheads="1"/>
          </p:cNvSpPr>
          <p:nvPr/>
        </p:nvSpPr>
        <p:spPr bwMode="auto">
          <a:xfrm>
            <a:off x="32004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HDFS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2024" name="Rectangle 8"/>
          <p:cNvSpPr>
            <a:spLocks noChangeArrowheads="1"/>
          </p:cNvSpPr>
          <p:nvPr/>
        </p:nvSpPr>
        <p:spPr bwMode="auto">
          <a:xfrm>
            <a:off x="23622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Pig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2022" name="Rectangle 6"/>
          <p:cNvSpPr>
            <a:spLocks noChangeArrowheads="1"/>
          </p:cNvSpPr>
          <p:nvPr/>
        </p:nvSpPr>
        <p:spPr bwMode="auto">
          <a:xfrm>
            <a:off x="3581400" y="1676400"/>
            <a:ext cx="1676400" cy="16764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82018" name="Rectangle 2"/>
          <p:cNvSpPr>
            <a:spLocks noChangeArrowheads="1"/>
          </p:cNvSpPr>
          <p:nvPr/>
        </p:nvSpPr>
        <p:spPr bwMode="auto">
          <a:xfrm>
            <a:off x="9906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MapReduce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2020" name="Rectangle 4"/>
          <p:cNvSpPr>
            <a:spLocks noChangeArrowheads="1"/>
          </p:cNvSpPr>
          <p:nvPr/>
        </p:nvSpPr>
        <p:spPr bwMode="auto">
          <a:xfrm>
            <a:off x="37338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Hive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2021" name="Rectangle 5"/>
          <p:cNvSpPr>
            <a:spLocks noChangeArrowheads="1"/>
          </p:cNvSpPr>
          <p:nvPr/>
        </p:nvSpPr>
        <p:spPr bwMode="auto">
          <a:xfrm>
            <a:off x="9906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HBase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2023" name="Rectangle 7"/>
          <p:cNvSpPr>
            <a:spLocks noChangeArrowheads="1"/>
          </p:cNvSpPr>
          <p:nvPr/>
        </p:nvSpPr>
        <p:spPr bwMode="auto">
          <a:xfrm>
            <a:off x="4419600" y="4724400"/>
            <a:ext cx="20574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Avro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2025" name="Rectangle 9"/>
          <p:cNvSpPr>
            <a:spLocks noChangeArrowheads="1"/>
          </p:cNvSpPr>
          <p:nvPr/>
        </p:nvSpPr>
        <p:spPr bwMode="auto">
          <a:xfrm>
            <a:off x="990600" y="4724400"/>
            <a:ext cx="34290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2026" name="Rectangle 10"/>
          <p:cNvSpPr>
            <a:spLocks noChangeArrowheads="1"/>
          </p:cNvSpPr>
          <p:nvPr/>
        </p:nvSpPr>
        <p:spPr bwMode="auto">
          <a:xfrm>
            <a:off x="5410200" y="3276600"/>
            <a:ext cx="1066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Zoo</a:t>
            </a:r>
          </a:p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Keeper</a:t>
            </a:r>
            <a:endParaRPr lang="en-US" altLang="zh-CN" sz="20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2027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Hadoop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982029" name="Rectangle 13"/>
          <p:cNvSpPr>
            <a:spLocks noChangeArrowheads="1"/>
          </p:cNvSpPr>
          <p:nvPr/>
        </p:nvSpPr>
        <p:spPr bwMode="auto">
          <a:xfrm>
            <a:off x="1066800" y="3352800"/>
            <a:ext cx="4724400" cy="13716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/>
          <a:lstStyle/>
          <a:p>
            <a:pPr marL="287338" indent="-287338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Distributed data warehouse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SQL-like query language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Data mgmt / query execution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2030" name="Freeform 14"/>
          <p:cNvSpPr>
            <a:spLocks/>
          </p:cNvSpPr>
          <p:nvPr/>
        </p:nvSpPr>
        <p:spPr bwMode="auto">
          <a:xfrm>
            <a:off x="1066800" y="1676400"/>
            <a:ext cx="4729163" cy="3040063"/>
          </a:xfrm>
          <a:custGeom>
            <a:avLst/>
            <a:gdLst>
              <a:gd name="T0" fmla="*/ 3 w 2979"/>
              <a:gd name="T1" fmla="*/ 1915 h 1915"/>
              <a:gd name="T2" fmla="*/ 0 w 2979"/>
              <a:gd name="T3" fmla="*/ 1050 h 1915"/>
              <a:gd name="T4" fmla="*/ 1581 w 2979"/>
              <a:gd name="T5" fmla="*/ 1050 h 1915"/>
              <a:gd name="T6" fmla="*/ 1581 w 2979"/>
              <a:gd name="T7" fmla="*/ 0 h 1915"/>
              <a:gd name="T8" fmla="*/ 2640 w 2979"/>
              <a:gd name="T9" fmla="*/ 0 h 1915"/>
              <a:gd name="T10" fmla="*/ 2637 w 2979"/>
              <a:gd name="T11" fmla="*/ 1050 h 1915"/>
              <a:gd name="T12" fmla="*/ 2979 w 2979"/>
              <a:gd name="T13" fmla="*/ 1051 h 1915"/>
              <a:gd name="T14" fmla="*/ 2979 w 2979"/>
              <a:gd name="T15" fmla="*/ 1915 h 1915"/>
              <a:gd name="T16" fmla="*/ 3 w 2979"/>
              <a:gd name="T17" fmla="*/ 1915 h 1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9" h="1915">
                <a:moveTo>
                  <a:pt x="3" y="1915"/>
                </a:moveTo>
                <a:lnTo>
                  <a:pt x="0" y="1050"/>
                </a:lnTo>
                <a:lnTo>
                  <a:pt x="1581" y="1050"/>
                </a:lnTo>
                <a:lnTo>
                  <a:pt x="1581" y="0"/>
                </a:lnTo>
                <a:lnTo>
                  <a:pt x="2640" y="0"/>
                </a:lnTo>
                <a:lnTo>
                  <a:pt x="2637" y="1050"/>
                </a:lnTo>
                <a:lnTo>
                  <a:pt x="2979" y="1051"/>
                </a:lnTo>
                <a:lnTo>
                  <a:pt x="2979" y="1915"/>
                </a:lnTo>
                <a:lnTo>
                  <a:pt x="3" y="1915"/>
                </a:lnTo>
                <a:close/>
              </a:path>
            </a:pathLst>
          </a:custGeom>
          <a:noFill/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60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2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2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82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2022" grpId="0" animBg="1"/>
      <p:bldP spid="982029" grpId="0" animBg="1"/>
      <p:bldP spid="98203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Hadoop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987139" name="Rectangle 3"/>
          <p:cNvSpPr>
            <a:spLocks noChangeArrowheads="1"/>
          </p:cNvSpPr>
          <p:nvPr/>
        </p:nvSpPr>
        <p:spPr bwMode="auto">
          <a:xfrm>
            <a:off x="9906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HBase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7140" name="Rectangle 4"/>
          <p:cNvSpPr>
            <a:spLocks noChangeArrowheads="1"/>
          </p:cNvSpPr>
          <p:nvPr/>
        </p:nvSpPr>
        <p:spPr bwMode="auto">
          <a:xfrm>
            <a:off x="9906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MapReduce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7141" name="Rectangle 5"/>
          <p:cNvSpPr>
            <a:spLocks noChangeArrowheads="1"/>
          </p:cNvSpPr>
          <p:nvPr/>
        </p:nvSpPr>
        <p:spPr bwMode="auto">
          <a:xfrm>
            <a:off x="990600" y="4724400"/>
            <a:ext cx="34290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7142" name="Rectangle 6"/>
          <p:cNvSpPr>
            <a:spLocks noChangeArrowheads="1"/>
          </p:cNvSpPr>
          <p:nvPr/>
        </p:nvSpPr>
        <p:spPr bwMode="auto">
          <a:xfrm>
            <a:off x="4419600" y="4724400"/>
            <a:ext cx="20574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Avro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7143" name="Rectangle 7"/>
          <p:cNvSpPr>
            <a:spLocks noChangeArrowheads="1"/>
          </p:cNvSpPr>
          <p:nvPr/>
        </p:nvSpPr>
        <p:spPr bwMode="auto">
          <a:xfrm>
            <a:off x="32004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HDFS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7144" name="Rectangle 8"/>
          <p:cNvSpPr>
            <a:spLocks noChangeArrowheads="1"/>
          </p:cNvSpPr>
          <p:nvPr/>
        </p:nvSpPr>
        <p:spPr bwMode="auto">
          <a:xfrm>
            <a:off x="5410200" y="3276600"/>
            <a:ext cx="1066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Zoo</a:t>
            </a:r>
          </a:p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Keeper</a:t>
            </a:r>
            <a:endParaRPr lang="en-US" altLang="zh-CN" sz="20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7145" name="Rectangle 9"/>
          <p:cNvSpPr>
            <a:spLocks noChangeArrowheads="1"/>
          </p:cNvSpPr>
          <p:nvPr/>
        </p:nvSpPr>
        <p:spPr bwMode="auto">
          <a:xfrm>
            <a:off x="37338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Hive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7146" name="Rectangle 10"/>
          <p:cNvSpPr>
            <a:spLocks noChangeArrowheads="1"/>
          </p:cNvSpPr>
          <p:nvPr/>
        </p:nvSpPr>
        <p:spPr bwMode="auto">
          <a:xfrm>
            <a:off x="23622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Pig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7147" name="Rectangle 11"/>
          <p:cNvSpPr>
            <a:spLocks noChangeArrowheads="1"/>
          </p:cNvSpPr>
          <p:nvPr/>
        </p:nvSpPr>
        <p:spPr bwMode="auto">
          <a:xfrm>
            <a:off x="51054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Chukwa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7148" name="Text Box 12"/>
          <p:cNvSpPr txBox="1">
            <a:spLocks noChangeArrowheads="1"/>
          </p:cNvSpPr>
          <p:nvPr/>
        </p:nvSpPr>
        <p:spPr bwMode="auto">
          <a:xfrm>
            <a:off x="6781800" y="2239963"/>
            <a:ext cx="2133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457200"/>
            <a:r>
              <a:rPr lang="en-US" altLang="ko-KR" sz="3200" b="1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… …  </a:t>
            </a: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05183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7" descr="hdfsdatanodes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407" r="-57407"/>
          <a:stretch>
            <a:fillRect/>
          </a:stretch>
        </p:blipFill>
        <p:spPr>
          <a:xfrm>
            <a:off x="-1803400" y="2349299"/>
            <a:ext cx="8229600" cy="33401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Hadoop Distributed File System (HDFS)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94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850900" y="3545216"/>
            <a:ext cx="2908300" cy="660400"/>
            <a:chOff x="3086100" y="2743200"/>
            <a:chExt cx="2908300" cy="660400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3086100" y="2743200"/>
              <a:ext cx="1422400" cy="660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4038600" y="2743200"/>
              <a:ext cx="469900" cy="660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4508500" y="2743200"/>
              <a:ext cx="596900" cy="660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4508500" y="2743200"/>
              <a:ext cx="1485900" cy="660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79086" y="2310425"/>
            <a:ext cx="4400703" cy="657292"/>
            <a:chOff x="4279086" y="2310425"/>
            <a:chExt cx="4400703" cy="657292"/>
          </a:xfrm>
        </p:grpSpPr>
        <p:sp>
          <p:nvSpPr>
            <p:cNvPr id="11" name="Left Arrow 10"/>
            <p:cNvSpPr/>
            <p:nvPr/>
          </p:nvSpPr>
          <p:spPr>
            <a:xfrm rot="20163939">
              <a:off x="4279086" y="2648596"/>
              <a:ext cx="603252" cy="319121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59512" y="2310425"/>
              <a:ext cx="38202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Centralized </a:t>
              </a: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namenode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defTabSz="457200"/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- Maintains metadata info about files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238462" y="4306019"/>
            <a:ext cx="4789153" cy="1477328"/>
            <a:chOff x="4238462" y="4020943"/>
            <a:chExt cx="4789153" cy="1477328"/>
          </a:xfrm>
        </p:grpSpPr>
        <p:sp>
          <p:nvSpPr>
            <p:cNvPr id="14" name="Left Arrow 13"/>
            <p:cNvSpPr/>
            <p:nvPr/>
          </p:nvSpPr>
          <p:spPr>
            <a:xfrm rot="20163939">
              <a:off x="4238462" y="4359114"/>
              <a:ext cx="603252" cy="319121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18888" y="4020943"/>
              <a:ext cx="420872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Many </a:t>
              </a: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datanode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(1000</a:t>
              </a:r>
              <a:r>
                <a:rPr 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  <a:p>
              <a:pPr defTabSz="457200"/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- Store the actual data</a:t>
              </a:r>
            </a:p>
            <a:p>
              <a:pPr defTabSz="457200"/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- Files are divided into blocks</a:t>
              </a:r>
            </a:p>
            <a:p>
              <a:pPr defTabSz="457200"/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- Each block is replicated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times     </a:t>
              </a:r>
            </a:p>
            <a:p>
              <a:pPr defTabSz="457200"/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(Default = 3)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934717" y="3259160"/>
            <a:ext cx="2506518" cy="379915"/>
            <a:chOff x="5090225" y="3220286"/>
            <a:chExt cx="2506518" cy="379915"/>
          </a:xfrm>
        </p:grpSpPr>
        <p:sp>
          <p:nvSpPr>
            <p:cNvPr id="17" name="Rectangle 16"/>
            <p:cNvSpPr/>
            <p:nvPr/>
          </p:nvSpPr>
          <p:spPr>
            <a:xfrm>
              <a:off x="5924558" y="3220286"/>
              <a:ext cx="1672185" cy="3386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90225" y="3230869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File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773289" y="3259160"/>
            <a:ext cx="1667946" cy="338667"/>
            <a:chOff x="5369989" y="2131488"/>
            <a:chExt cx="1667946" cy="338667"/>
          </a:xfrm>
        </p:grpSpPr>
        <p:sp>
          <p:nvSpPr>
            <p:cNvPr id="20" name="Rectangle 19"/>
            <p:cNvSpPr/>
            <p:nvPr/>
          </p:nvSpPr>
          <p:spPr>
            <a:xfrm>
              <a:off x="5369989" y="2131488"/>
              <a:ext cx="313266" cy="338667"/>
            </a:xfrm>
            <a:prstGeom prst="rect">
              <a:avLst/>
            </a:prstGeom>
            <a:solidFill>
              <a:srgbClr val="7DAA00">
                <a:alpha val="7600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710778" y="2131488"/>
              <a:ext cx="313266" cy="338667"/>
            </a:xfrm>
            <a:prstGeom prst="rect">
              <a:avLst/>
            </a:prstGeom>
            <a:solidFill>
              <a:srgbClr val="7DAA00">
                <a:alpha val="7600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51569" y="2131488"/>
              <a:ext cx="313266" cy="338667"/>
            </a:xfrm>
            <a:prstGeom prst="rect">
              <a:avLst/>
            </a:prstGeom>
            <a:solidFill>
              <a:srgbClr val="7DAA00">
                <a:alpha val="7600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92358" y="2131488"/>
              <a:ext cx="313266" cy="338667"/>
            </a:xfrm>
            <a:prstGeom prst="rect">
              <a:avLst/>
            </a:prstGeom>
            <a:solidFill>
              <a:srgbClr val="7DAA00">
                <a:alpha val="7600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724669" y="2131488"/>
              <a:ext cx="313266" cy="338667"/>
            </a:xfrm>
            <a:prstGeom prst="rect">
              <a:avLst/>
            </a:prstGeom>
            <a:solidFill>
              <a:srgbClr val="7DAA00">
                <a:alpha val="7600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08924" y="3597827"/>
            <a:ext cx="1685077" cy="490439"/>
            <a:chOff x="7108924" y="3597827"/>
            <a:chExt cx="1685077" cy="490439"/>
          </a:xfrm>
        </p:grpSpPr>
        <p:cxnSp>
          <p:nvCxnSpPr>
            <p:cNvPr id="26" name="Straight Arrow Connector 25"/>
            <p:cNvCxnSpPr>
              <a:endCxn id="24" idx="2"/>
            </p:cNvCxnSpPr>
            <p:nvPr/>
          </p:nvCxnSpPr>
          <p:spPr>
            <a:xfrm flipH="1" flipV="1">
              <a:off x="7284602" y="3597827"/>
              <a:ext cx="516547" cy="1729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08924" y="3718934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Blocks (64 MB)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608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Properties of HDFS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290" y="1898119"/>
            <a:ext cx="8275302" cy="4167402"/>
          </a:xfrm>
        </p:spPr>
        <p:txBody>
          <a:bodyPr>
            <a:normAutofit fontScale="92500"/>
          </a:bodyPr>
          <a:lstStyle/>
          <a:p>
            <a:r>
              <a:rPr lang="en-US" b="1" i="1" dirty="0">
                <a:solidFill>
                  <a:srgbClr val="800000"/>
                </a:solidFill>
                <a:latin typeface="Georgia" charset="0"/>
              </a:rPr>
              <a:t>Large:</a:t>
            </a:r>
            <a:r>
              <a:rPr lang="en-US" dirty="0">
                <a:latin typeface="Georgia" charset="0"/>
              </a:rPr>
              <a:t> A HDFS instance may consist of thousands of server machines, each storing part of the file system’s data</a:t>
            </a:r>
          </a:p>
          <a:p>
            <a:r>
              <a:rPr lang="en-US" b="1" i="1" dirty="0">
                <a:solidFill>
                  <a:srgbClr val="800000"/>
                </a:solidFill>
                <a:latin typeface="Georgia" charset="0"/>
              </a:rPr>
              <a:t>Replication: </a:t>
            </a:r>
            <a:r>
              <a:rPr lang="en-US" dirty="0">
                <a:latin typeface="Georgia" charset="0"/>
              </a:rPr>
              <a:t>Each data block is replicated many times (default is 3)</a:t>
            </a:r>
          </a:p>
          <a:p>
            <a:r>
              <a:rPr lang="en-US" b="1" i="1" dirty="0">
                <a:solidFill>
                  <a:srgbClr val="800000"/>
                </a:solidFill>
                <a:latin typeface="Georgia" charset="0"/>
              </a:rPr>
              <a:t>Failure:</a:t>
            </a:r>
            <a:r>
              <a:rPr lang="en-US" dirty="0">
                <a:latin typeface="Georgia" charset="0"/>
              </a:rPr>
              <a:t> Failure is the norm rather than exception</a:t>
            </a:r>
          </a:p>
          <a:p>
            <a:r>
              <a:rPr lang="en-US" b="1" i="1" dirty="0">
                <a:solidFill>
                  <a:srgbClr val="800000"/>
                </a:solidFill>
                <a:latin typeface="Georgia" charset="0"/>
              </a:rPr>
              <a:t>Fault Tolerance:</a:t>
            </a:r>
            <a:r>
              <a:rPr lang="en-US" dirty="0">
                <a:latin typeface="Georgia" charset="0"/>
              </a:rPr>
              <a:t> Detection of faults and quick, automatic recovery from them is a core architectural goal of HDFS</a:t>
            </a:r>
          </a:p>
          <a:p>
            <a:pPr lvl="1"/>
            <a:r>
              <a:rPr lang="en-US" dirty="0" err="1">
                <a:latin typeface="Georgia" charset="0"/>
              </a:rPr>
              <a:t>Namenode</a:t>
            </a:r>
            <a:r>
              <a:rPr lang="en-US" dirty="0">
                <a:latin typeface="Georgia" charset="0"/>
              </a:rPr>
              <a:t> is consistently checking </a:t>
            </a:r>
            <a:r>
              <a:rPr lang="en-US" dirty="0" err="1">
                <a:latin typeface="Georgia" charset="0"/>
              </a:rPr>
              <a:t>Datanodes</a:t>
            </a:r>
            <a:r>
              <a:rPr lang="en-US" dirty="0">
                <a:latin typeface="Georgia" charset="0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95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737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/>
          <p:nvPr/>
        </p:nvSpPr>
        <p:spPr>
          <a:xfrm>
            <a:off x="467544" y="2636912"/>
            <a:ext cx="8136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 pitchFamily="2" charset="0"/>
                <a:ea typeface="宋体" panose="02010600030101010101" pitchFamily="2" charset="-122"/>
                <a:cs typeface="Ebrima" pitchFamily="2" charset="0"/>
              </a:rPr>
              <a:t>Big Data Analytics and Mining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Junming Shao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0420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00" y="244158"/>
            <a:ext cx="8638131" cy="1339850"/>
          </a:xfrm>
        </p:spPr>
        <p:txBody>
          <a:bodyPr>
            <a:normAutofit/>
          </a:bodyPr>
          <a:lstStyle/>
          <a:p>
            <a:r>
              <a:rPr lang="en-US" sz="3600" dirty="0"/>
              <a:t>Map-Reduce Execution Engine</a:t>
            </a:r>
            <a:br>
              <a:rPr lang="en-US" sz="3600" dirty="0"/>
            </a:br>
            <a:r>
              <a:rPr lang="en-US" sz="3600" dirty="0">
                <a:solidFill>
                  <a:srgbClr val="800000"/>
                </a:solidFill>
              </a:rPr>
              <a:t>(Example: Color Count)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97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155937" y="1680352"/>
            <a:ext cx="2099313" cy="4152939"/>
            <a:chOff x="2876837" y="1568696"/>
            <a:chExt cx="2099313" cy="4152939"/>
          </a:xfrm>
        </p:grpSpPr>
        <p:sp>
          <p:nvSpPr>
            <p:cNvPr id="6" name="Rectangle 5"/>
            <p:cNvSpPr/>
            <p:nvPr/>
          </p:nvSpPr>
          <p:spPr>
            <a:xfrm>
              <a:off x="2876837" y="2119311"/>
              <a:ext cx="2099313" cy="360232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2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83398" y="1568696"/>
              <a:ext cx="16634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Shuffle &amp; Sorting based on </a:t>
              </a:r>
              <a:r>
                <a:rPr lang="en-US" sz="14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18" y="2230967"/>
            <a:ext cx="1147647" cy="360232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816298" y="2709428"/>
            <a:ext cx="1084652" cy="2300254"/>
            <a:chOff x="5537198" y="2597772"/>
            <a:chExt cx="1084652" cy="230025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7198" y="2597772"/>
              <a:ext cx="1084652" cy="55188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7198" y="3414130"/>
              <a:ext cx="1084650" cy="55188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7198" y="4355774"/>
              <a:ext cx="1084652" cy="54225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639765" y="2412379"/>
            <a:ext cx="1269956" cy="3256938"/>
            <a:chOff x="1360665" y="2300723"/>
            <a:chExt cx="1269956" cy="32569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13442" y="2300723"/>
              <a:ext cx="817179" cy="61853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442" y="3164323"/>
              <a:ext cx="817179" cy="61853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442" y="4048123"/>
              <a:ext cx="817179" cy="61853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442" y="4939127"/>
              <a:ext cx="817179" cy="618534"/>
            </a:xfrm>
            <a:prstGeom prst="rect">
              <a:avLst/>
            </a:prstGeom>
          </p:spPr>
        </p:pic>
        <p:cxnSp>
          <p:nvCxnSpPr>
            <p:cNvPr id="18" name="Straight Arrow Connector 17"/>
            <p:cNvCxnSpPr/>
            <p:nvPr/>
          </p:nvCxnSpPr>
          <p:spPr>
            <a:xfrm>
              <a:off x="1360665" y="2609990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360665" y="3462122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360665" y="4356641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360665" y="5247645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92118" y="1680352"/>
            <a:ext cx="1282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blocks on HDFS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927432" y="1680352"/>
            <a:ext cx="1396968" cy="523220"/>
            <a:chOff x="1648332" y="1568696"/>
            <a:chExt cx="1396968" cy="523220"/>
          </a:xfrm>
        </p:grpSpPr>
        <p:sp>
          <p:nvSpPr>
            <p:cNvPr id="24" name="TextBox 23"/>
            <p:cNvSpPr txBox="1"/>
            <p:nvPr/>
          </p:nvSpPr>
          <p:spPr>
            <a:xfrm>
              <a:off x="1648332" y="1568696"/>
              <a:ext cx="13969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Produces (</a:t>
              </a:r>
              <a:r>
                <a:rPr lang="en-US" sz="14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4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  <a:p>
              <a:pPr defTabSz="457200"/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(    , 1)</a:t>
              </a:r>
            </a:p>
          </p:txBody>
        </p:sp>
        <p:sp>
          <p:nvSpPr>
            <p:cNvPr id="25" name="Rounded Rectangle 24"/>
            <p:cNvSpPr>
              <a:spLocks noChangeAspect="1"/>
            </p:cNvSpPr>
            <p:nvPr/>
          </p:nvSpPr>
          <p:spPr>
            <a:xfrm>
              <a:off x="1945958" y="1895712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92138" y="2532568"/>
            <a:ext cx="1398165" cy="3015810"/>
            <a:chOff x="2613038" y="2420912"/>
            <a:chExt cx="1398165" cy="301581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65815" y="2420912"/>
              <a:ext cx="945388" cy="37815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15" y="3311918"/>
              <a:ext cx="945388" cy="37815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15" y="4166696"/>
              <a:ext cx="945388" cy="37815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15" y="5058567"/>
              <a:ext cx="945388" cy="378155"/>
            </a:xfrm>
            <a:prstGeom prst="rect">
              <a:avLst/>
            </a:prstGeom>
          </p:spPr>
        </p:pic>
        <p:cxnSp>
          <p:nvCxnSpPr>
            <p:cNvPr id="31" name="Straight Arrow Connector 30"/>
            <p:cNvCxnSpPr/>
            <p:nvPr/>
          </p:nvCxnSpPr>
          <p:spPr>
            <a:xfrm>
              <a:off x="2613038" y="2632810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2630621" y="3513954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2618441" y="4381808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2618441" y="5260603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4276348" y="2721646"/>
            <a:ext cx="1525995" cy="2016910"/>
            <a:chOff x="3997248" y="2609990"/>
            <a:chExt cx="1525995" cy="2016910"/>
          </a:xfrm>
        </p:grpSpPr>
        <p:cxnSp>
          <p:nvCxnSpPr>
            <p:cNvPr id="36" name="Straight Connector 35"/>
            <p:cNvCxnSpPr>
              <a:stCxn id="27" idx="3"/>
              <a:endCxn id="11" idx="1"/>
            </p:cNvCxnSpPr>
            <p:nvPr/>
          </p:nvCxnSpPr>
          <p:spPr>
            <a:xfrm>
              <a:off x="3997248" y="2609990"/>
              <a:ext cx="1525995" cy="1080083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7" idx="3"/>
              <a:endCxn id="10" idx="1"/>
            </p:cNvCxnSpPr>
            <p:nvPr/>
          </p:nvCxnSpPr>
          <p:spPr>
            <a:xfrm>
              <a:off x="3997248" y="2609990"/>
              <a:ext cx="1525995" cy="263725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7" idx="3"/>
              <a:endCxn id="12" idx="1"/>
            </p:cNvCxnSpPr>
            <p:nvPr/>
          </p:nvCxnSpPr>
          <p:spPr>
            <a:xfrm>
              <a:off x="3997248" y="2609990"/>
              <a:ext cx="1525995" cy="2016910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276348" y="2985371"/>
            <a:ext cx="1525995" cy="1753185"/>
            <a:chOff x="3997248" y="2873715"/>
            <a:chExt cx="1525995" cy="1753185"/>
          </a:xfrm>
        </p:grpSpPr>
        <p:cxnSp>
          <p:nvCxnSpPr>
            <p:cNvPr id="40" name="Straight Connector 39"/>
            <p:cNvCxnSpPr>
              <a:stCxn id="28" idx="3"/>
              <a:endCxn id="11" idx="1"/>
            </p:cNvCxnSpPr>
            <p:nvPr/>
          </p:nvCxnSpPr>
          <p:spPr>
            <a:xfrm>
              <a:off x="3997248" y="3500996"/>
              <a:ext cx="1525995" cy="189077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8" idx="3"/>
              <a:endCxn id="10" idx="1"/>
            </p:cNvCxnSpPr>
            <p:nvPr/>
          </p:nvCxnSpPr>
          <p:spPr>
            <a:xfrm flipV="1">
              <a:off x="3997248" y="2873715"/>
              <a:ext cx="1525995" cy="627281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8" idx="3"/>
              <a:endCxn id="12" idx="1"/>
            </p:cNvCxnSpPr>
            <p:nvPr/>
          </p:nvCxnSpPr>
          <p:spPr>
            <a:xfrm>
              <a:off x="3997248" y="3500996"/>
              <a:ext cx="1525995" cy="1125904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4276348" y="2985371"/>
            <a:ext cx="1525995" cy="1753185"/>
            <a:chOff x="3997248" y="2873715"/>
            <a:chExt cx="1525995" cy="1753185"/>
          </a:xfrm>
        </p:grpSpPr>
        <p:cxnSp>
          <p:nvCxnSpPr>
            <p:cNvPr id="44" name="Straight Connector 43"/>
            <p:cNvCxnSpPr>
              <a:stCxn id="29" idx="3"/>
              <a:endCxn id="11" idx="1"/>
            </p:cNvCxnSpPr>
            <p:nvPr/>
          </p:nvCxnSpPr>
          <p:spPr>
            <a:xfrm flipV="1">
              <a:off x="3997248" y="3690073"/>
              <a:ext cx="1525995" cy="665701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9" idx="3"/>
              <a:endCxn id="10" idx="1"/>
            </p:cNvCxnSpPr>
            <p:nvPr/>
          </p:nvCxnSpPr>
          <p:spPr>
            <a:xfrm flipV="1">
              <a:off x="3997248" y="2873715"/>
              <a:ext cx="1525995" cy="1482059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9" idx="3"/>
              <a:endCxn id="12" idx="1"/>
            </p:cNvCxnSpPr>
            <p:nvPr/>
          </p:nvCxnSpPr>
          <p:spPr>
            <a:xfrm>
              <a:off x="3997248" y="4355774"/>
              <a:ext cx="1525995" cy="271126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276348" y="2985371"/>
            <a:ext cx="1525995" cy="2373930"/>
            <a:chOff x="3997248" y="2873715"/>
            <a:chExt cx="1525995" cy="2373930"/>
          </a:xfrm>
        </p:grpSpPr>
        <p:cxnSp>
          <p:nvCxnSpPr>
            <p:cNvPr id="48" name="Straight Connector 47"/>
            <p:cNvCxnSpPr>
              <a:stCxn id="30" idx="3"/>
              <a:endCxn id="11" idx="1"/>
            </p:cNvCxnSpPr>
            <p:nvPr/>
          </p:nvCxnSpPr>
          <p:spPr>
            <a:xfrm flipV="1">
              <a:off x="3997248" y="3690073"/>
              <a:ext cx="1525995" cy="1557572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0" idx="3"/>
              <a:endCxn id="10" idx="1"/>
            </p:cNvCxnSpPr>
            <p:nvPr/>
          </p:nvCxnSpPr>
          <p:spPr>
            <a:xfrm flipV="1">
              <a:off x="3997248" y="2873715"/>
              <a:ext cx="1525995" cy="2373930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30" idx="3"/>
              <a:endCxn id="12" idx="1"/>
            </p:cNvCxnSpPr>
            <p:nvPr/>
          </p:nvCxnSpPr>
          <p:spPr>
            <a:xfrm flipV="1">
              <a:off x="3997248" y="4626900"/>
              <a:ext cx="1525995" cy="620745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5503981" y="1680352"/>
            <a:ext cx="1915375" cy="523220"/>
            <a:chOff x="5224881" y="1568696"/>
            <a:chExt cx="1915375" cy="523220"/>
          </a:xfrm>
        </p:grpSpPr>
        <p:sp>
          <p:nvSpPr>
            <p:cNvPr id="52" name="TextBox 51"/>
            <p:cNvSpPr txBox="1"/>
            <p:nvPr/>
          </p:nvSpPr>
          <p:spPr>
            <a:xfrm>
              <a:off x="5224881" y="1568696"/>
              <a:ext cx="1915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Consumes(</a:t>
              </a:r>
              <a:r>
                <a:rPr lang="en-US" sz="14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[</a:t>
              </a:r>
              <a:r>
                <a:rPr lang="en-US" sz="14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])</a:t>
              </a:r>
            </a:p>
            <a:p>
              <a:pPr defTabSz="457200"/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(     , [1,1,1,1,1,1..])</a:t>
              </a:r>
            </a:p>
          </p:txBody>
        </p:sp>
        <p:sp>
          <p:nvSpPr>
            <p:cNvPr id="53" name="Rounded Rectangle 52"/>
            <p:cNvSpPr>
              <a:spLocks noChangeAspect="1"/>
            </p:cNvSpPr>
            <p:nvPr/>
          </p:nvSpPr>
          <p:spPr>
            <a:xfrm>
              <a:off x="5571370" y="1892616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810235" y="2361664"/>
            <a:ext cx="1915375" cy="2383809"/>
            <a:chOff x="6531135" y="2250008"/>
            <a:chExt cx="1915375" cy="2383809"/>
          </a:xfrm>
        </p:grpSpPr>
        <p:sp>
          <p:nvSpPr>
            <p:cNvPr id="55" name="TextBox 54"/>
            <p:cNvSpPr txBox="1"/>
            <p:nvPr/>
          </p:nvSpPr>
          <p:spPr>
            <a:xfrm>
              <a:off x="6531135" y="2250008"/>
              <a:ext cx="1915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Produces(</a:t>
              </a:r>
              <a:r>
                <a:rPr lang="en-US" sz="14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k’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4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v’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  <a:p>
              <a:pPr defTabSz="457200"/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(     , 100)</a:t>
              </a:r>
            </a:p>
          </p:txBody>
        </p:sp>
        <p:sp>
          <p:nvSpPr>
            <p:cNvPr id="56" name="Rounded Rectangle 55"/>
            <p:cNvSpPr>
              <a:spLocks noChangeAspect="1"/>
            </p:cNvSpPr>
            <p:nvPr/>
          </p:nvSpPr>
          <p:spPr>
            <a:xfrm>
              <a:off x="6903039" y="2576294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6595930" y="2873715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6582973" y="3690073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6582973" y="4633817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1366859" y="5968653"/>
            <a:ext cx="539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b="1" i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 only provide the “</a:t>
            </a:r>
            <a:r>
              <a:rPr lang="en-US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b="1" i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and “</a:t>
            </a:r>
            <a:r>
              <a:rPr lang="en-US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lang="en-US" b="1" i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functions</a:t>
            </a:r>
          </a:p>
        </p:txBody>
      </p:sp>
    </p:spTree>
    <p:extLst>
      <p:ext uri="{BB962C8B-B14F-4D97-AF65-F5344CB8AC3E}">
        <p14:creationId xmlns:p14="http://schemas.microsoft.com/office/powerpoint/2010/main" val="135089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Key-Value Pairs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514" y="1842292"/>
            <a:ext cx="8275303" cy="43684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Mappers and Reducers are users’ code (provided functions)</a:t>
            </a:r>
          </a:p>
          <a:p>
            <a:r>
              <a:rPr lang="en-US" dirty="0"/>
              <a:t>Just need to obey the Key-Value pairs interface </a:t>
            </a:r>
          </a:p>
          <a:p>
            <a:r>
              <a:rPr lang="en-US" b="1" dirty="0">
                <a:solidFill>
                  <a:srgbClr val="800000"/>
                </a:solidFill>
              </a:rPr>
              <a:t>Mappers:</a:t>
            </a:r>
          </a:p>
          <a:p>
            <a:pPr lvl="1"/>
            <a:r>
              <a:rPr lang="en-US" dirty="0"/>
              <a:t>Consume &lt;key, value&gt; pairs</a:t>
            </a:r>
          </a:p>
          <a:p>
            <a:pPr lvl="1"/>
            <a:r>
              <a:rPr lang="en-US" dirty="0"/>
              <a:t>Produce &lt;key, value&gt; pairs</a:t>
            </a:r>
          </a:p>
          <a:p>
            <a:r>
              <a:rPr lang="en-US" b="1" dirty="0">
                <a:solidFill>
                  <a:srgbClr val="800000"/>
                </a:solidFill>
              </a:rPr>
              <a:t>Reducers:</a:t>
            </a:r>
          </a:p>
          <a:p>
            <a:pPr lvl="1"/>
            <a:r>
              <a:rPr lang="en-US" dirty="0"/>
              <a:t>Consume &lt;key, &lt;list of values&gt;&gt;</a:t>
            </a:r>
          </a:p>
          <a:p>
            <a:pPr lvl="1"/>
            <a:r>
              <a:rPr lang="en-US" dirty="0"/>
              <a:t>Produce &lt;key, value&gt;</a:t>
            </a:r>
          </a:p>
          <a:p>
            <a:r>
              <a:rPr lang="en-US" b="1" dirty="0">
                <a:solidFill>
                  <a:srgbClr val="800000"/>
                </a:solidFill>
              </a:rPr>
              <a:t>Shuffling and Sorting:</a:t>
            </a:r>
          </a:p>
          <a:p>
            <a:pPr lvl="1"/>
            <a:r>
              <a:rPr lang="en-US" dirty="0"/>
              <a:t>Hidden phase between mappers and reducers</a:t>
            </a:r>
          </a:p>
          <a:p>
            <a:pPr lvl="1"/>
            <a:r>
              <a:rPr lang="en-US" dirty="0"/>
              <a:t>Groups all similar keys from all mappers, sorts and passes them to a certain reducer in the form of &lt;key, &lt;list of values&gt;&gt;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98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45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Phases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99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02" y="1720917"/>
            <a:ext cx="7005385" cy="3624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704" y="5540831"/>
            <a:ext cx="776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Deciding on what will be the </a:t>
            </a:r>
            <a:r>
              <a:rPr lang="en-US" b="1" i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US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what will be the </a:t>
            </a:r>
            <a:r>
              <a:rPr lang="en-US" b="1" i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US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 developer’s responsibility</a:t>
            </a:r>
            <a:endParaRPr lang="en-US" b="1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628472"/>
      </p:ext>
    </p:extLst>
  </p:cSld>
  <p:clrMapOvr>
    <a:masterClrMapping/>
  </p:clrMapOvr>
</p:sld>
</file>

<file path=ppt/theme/_rels/them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theme/_rels/them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400" dirty="0" smtClean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Default Design">
  <a:themeElements>
    <a:clrScheme name="">
      <a:dk1>
        <a:srgbClr val="006666"/>
      </a:dk1>
      <a:lt1>
        <a:srgbClr val="F8F8F8"/>
      </a:lt1>
      <a:dk2>
        <a:srgbClr val="000066"/>
      </a:dk2>
      <a:lt2>
        <a:srgbClr val="000000"/>
      </a:lt2>
      <a:accent1>
        <a:srgbClr val="FF9900"/>
      </a:accent1>
      <a:accent2>
        <a:srgbClr val="00FFFF"/>
      </a:accent2>
      <a:accent3>
        <a:srgbClr val="FBFBFB"/>
      </a:accent3>
      <a:accent4>
        <a:srgbClr val="005656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36303B"/>
      </a:dk2>
      <a:lt2>
        <a:srgbClr val="E2DFCC"/>
      </a:lt2>
      <a:accent1>
        <a:srgbClr val="49404F"/>
      </a:accent1>
      <a:accent2>
        <a:srgbClr val="948A54"/>
      </a:accent2>
      <a:accent3>
        <a:srgbClr val="1C7B64"/>
      </a:accent3>
      <a:accent4>
        <a:srgbClr val="A9BD8B"/>
      </a:accent4>
      <a:accent5>
        <a:srgbClr val="596166"/>
      </a:accent5>
      <a:accent6>
        <a:srgbClr val="BFBFBF"/>
      </a:accent6>
      <a:hlink>
        <a:srgbClr val="36303B"/>
      </a:hlink>
      <a:folHlink>
        <a:srgbClr val="948A54"/>
      </a:folHlink>
    </a:clrScheme>
    <a:fontScheme name="Temp">
      <a:majorFont>
        <a:latin typeface="Times New Roman"/>
        <a:ea typeface="等线"/>
        <a:cs typeface=""/>
      </a:majorFont>
      <a:minorFont>
        <a:latin typeface="Times New Roman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  <a:prstDash val="soli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 smtClean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14258</TotalTime>
  <Words>4884</Words>
  <Application>Microsoft Office PowerPoint</Application>
  <PresentationFormat>全屏显示(4:3)</PresentationFormat>
  <Paragraphs>1151</Paragraphs>
  <Slides>129</Slides>
  <Notes>8</Notes>
  <HiddenSlides>1</HiddenSlides>
  <MMClips>0</MMClips>
  <ScaleCrop>false</ScaleCrop>
  <HeadingPairs>
    <vt:vector size="8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129</vt:i4>
      </vt:variant>
    </vt:vector>
  </HeadingPairs>
  <TitlesOfParts>
    <vt:vector size="172" baseType="lpstr">
      <vt:lpstr>Gulim</vt:lpstr>
      <vt:lpstr>Helvetica Neue</vt:lpstr>
      <vt:lpstr>HelveticaNeue-Light</vt:lpstr>
      <vt:lpstr>Lucida Grande</vt:lpstr>
      <vt:lpstr>Math A</vt:lpstr>
      <vt:lpstr>Menlo</vt:lpstr>
      <vt:lpstr>Monotype Sorts</vt:lpstr>
      <vt:lpstr>MS UI Gothic</vt:lpstr>
      <vt:lpstr>等线</vt:lpstr>
      <vt:lpstr>方正舒体</vt:lpstr>
      <vt:lpstr>楷体</vt:lpstr>
      <vt:lpstr>宋体</vt:lpstr>
      <vt:lpstr>宋体</vt:lpstr>
      <vt:lpstr>微软雅黑</vt:lpstr>
      <vt:lpstr>Aparajita</vt:lpstr>
      <vt:lpstr>Arial</vt:lpstr>
      <vt:lpstr>Arial Black</vt:lpstr>
      <vt:lpstr>Book Antiqua</vt:lpstr>
      <vt:lpstr>Brush Script MT</vt:lpstr>
      <vt:lpstr>Calibri</vt:lpstr>
      <vt:lpstr>Calibri Light</vt:lpstr>
      <vt:lpstr>Calisto MT</vt:lpstr>
      <vt:lpstr>Comic Sans MS</vt:lpstr>
      <vt:lpstr>Consolas</vt:lpstr>
      <vt:lpstr>Ebrima</vt:lpstr>
      <vt:lpstr>Georgia</vt:lpstr>
      <vt:lpstr>Gill Sans MT</vt:lpstr>
      <vt:lpstr>Lucida Sans Unicode</vt:lpstr>
      <vt:lpstr>Palatino Linotype</vt:lpstr>
      <vt:lpstr>Tahoma</vt:lpstr>
      <vt:lpstr>Times New Roman</vt:lpstr>
      <vt:lpstr>Verdana</vt:lpstr>
      <vt:lpstr>Wingdings</vt:lpstr>
      <vt:lpstr>2_Office 主题</vt:lpstr>
      <vt:lpstr>1_Office 主题</vt:lpstr>
      <vt:lpstr>Default Design</vt:lpstr>
      <vt:lpstr>Retrospect</vt:lpstr>
      <vt:lpstr>Office 主题</vt:lpstr>
      <vt:lpstr>Capital</vt:lpstr>
      <vt:lpstr>1_Capital</vt:lpstr>
      <vt:lpstr>公式</vt:lpstr>
      <vt:lpstr>Equation</vt:lpstr>
      <vt:lpstr>Clip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三个关键技术</vt:lpstr>
      <vt:lpstr>整体框架</vt:lpstr>
      <vt:lpstr>Shingles技术</vt:lpstr>
      <vt:lpstr>PowerPoint 演示文稿</vt:lpstr>
      <vt:lpstr>PowerPoint 演示文稿</vt:lpstr>
      <vt:lpstr>PowerPoint 演示文稿</vt:lpstr>
      <vt:lpstr>最小哈希的步骤</vt:lpstr>
      <vt:lpstr>签名矩阵</vt:lpstr>
      <vt:lpstr>四种状态</vt:lpstr>
      <vt:lpstr>最小哈希 Min-Hash </vt:lpstr>
      <vt:lpstr>例子: 最小哈希</vt:lpstr>
      <vt:lpstr>Surprising Property</vt:lpstr>
      <vt:lpstr>最小哈希签名</vt:lpstr>
      <vt:lpstr>最小哈希– 例子</vt:lpstr>
      <vt:lpstr>具体实现</vt:lpstr>
      <vt:lpstr>Example</vt:lpstr>
      <vt:lpstr>PowerPoint 演示文稿</vt:lpstr>
      <vt:lpstr>相似文档检索</vt:lpstr>
      <vt:lpstr>枚举所有对是非常困难的</vt:lpstr>
      <vt:lpstr>Locality-Sensitive Hashing</vt:lpstr>
      <vt:lpstr>Candidate Generation From Minhash Signatures</vt:lpstr>
      <vt:lpstr>LSH</vt:lpstr>
      <vt:lpstr>Partition Into Bands</vt:lpstr>
      <vt:lpstr>Partition into Bands</vt:lpstr>
      <vt:lpstr>PowerPoint 演示文稿</vt:lpstr>
      <vt:lpstr>Example: Bands的影响</vt:lpstr>
      <vt:lpstr>假设C1, C2 80% 相似</vt:lpstr>
      <vt:lpstr>假设C1, C2 30% 相似</vt:lpstr>
      <vt:lpstr>What b  Bands of r  Rows Gives You</vt:lpstr>
      <vt:lpstr>Example: b  = 20; r  = 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Example: Concept-Drift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Decision Tree Learning</vt:lpstr>
      <vt:lpstr>Challenges</vt:lpstr>
      <vt:lpstr>VFDT (Very Fast Decision Tree)</vt:lpstr>
      <vt:lpstr>How many examples are enough?</vt:lpstr>
      <vt:lpstr>Algorithm</vt:lpstr>
      <vt:lpstr>PowerPoint 演示文稿</vt:lpstr>
      <vt:lpstr>PowerPoint 演示文稿</vt:lpstr>
      <vt:lpstr>Example: Stream Clustering</vt:lpstr>
      <vt:lpstr>PowerPoint 演示文稿</vt:lpstr>
      <vt:lpstr>Micro-Clusters</vt:lpstr>
      <vt:lpstr>Stream Clustering Algorithms</vt:lpstr>
      <vt:lpstr>PowerPoint 演示文稿</vt:lpstr>
      <vt:lpstr>The CluStream Framework</vt:lpstr>
      <vt:lpstr>PowerPoint 演示文稿</vt:lpstr>
      <vt:lpstr>PowerPoint 演示文稿</vt:lpstr>
      <vt:lpstr>PowerPoint 演示文稿</vt:lpstr>
      <vt:lpstr>PowerPoint 演示文稿</vt:lpstr>
      <vt:lpstr>What is Hadoop</vt:lpstr>
      <vt:lpstr>Design Principles of Hadoop</vt:lpstr>
      <vt:lpstr>Divide and Conquer</vt:lpstr>
      <vt:lpstr>It’s a bit more complex…</vt:lpstr>
      <vt:lpstr>PowerPoint 演示文稿</vt:lpstr>
      <vt:lpstr>Design Principles of Hadoop</vt:lpstr>
      <vt:lpstr>Hadoop: How it Works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 Distributed File System (HDFS)</vt:lpstr>
      <vt:lpstr>Main Properties of HDFS</vt:lpstr>
      <vt:lpstr>PowerPoint 演示文稿</vt:lpstr>
      <vt:lpstr>Map-Reduce Execution Engine (Example: Color Count)</vt:lpstr>
      <vt:lpstr>Key-Value Pairs </vt:lpstr>
      <vt:lpstr>MapReduce Phases</vt:lpstr>
      <vt:lpstr>Example 1: Word Count</vt:lpstr>
      <vt:lpstr>PowerPoint 演示文稿</vt:lpstr>
      <vt:lpstr>PowerPoint 演示文稿</vt:lpstr>
      <vt:lpstr>PowerPoint 演示文稿</vt:lpstr>
      <vt:lpstr>PowerPoint 演示文稿</vt:lpstr>
      <vt:lpstr>MapReduce – KMeans</vt:lpstr>
      <vt:lpstr>MapReduce – KMeans</vt:lpstr>
      <vt:lpstr>MapReduce kNN</vt:lpstr>
      <vt:lpstr>Summary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Junming Shao</dc:creator>
  <cp:lastModifiedBy>赖龙</cp:lastModifiedBy>
  <cp:revision>906</cp:revision>
  <dcterms:created xsi:type="dcterms:W3CDTF">2015-10-30T04:49:06Z</dcterms:created>
  <dcterms:modified xsi:type="dcterms:W3CDTF">2021-06-02T12:40:21Z</dcterms:modified>
</cp:coreProperties>
</file>